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4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36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184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11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6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48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0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22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8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02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98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4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32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EB76F108-710B-4376-95A9-E7F941662C91}" type="datetimeFigureOut">
              <a:rPr lang="en-US" smtClean="0"/>
              <a:t>10/3/2016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247FDE8-2B23-4F6C-93C2-102AAAD18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71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  <p:sldLayoutId id="2147483730" r:id="rId13"/>
    <p:sldLayoutId id="214748373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729" y="2422998"/>
            <a:ext cx="12093262" cy="1463040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/>
              <a:t>Photosynthesis foldable Notes: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773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Flap Labels: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83067" y="2467589"/>
            <a:ext cx="5344733" cy="363651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Photosynthesis:</a:t>
            </a:r>
          </a:p>
          <a:p>
            <a:pPr lvl="1"/>
            <a:r>
              <a:rPr lang="en-US" sz="3200" dirty="0" smtClean="0"/>
              <a:t>Purpose and Location</a:t>
            </a:r>
          </a:p>
          <a:p>
            <a:pPr lvl="1"/>
            <a:r>
              <a:rPr lang="en-US" sz="3200" dirty="0" smtClean="0"/>
              <a:t>Energy Conversion</a:t>
            </a:r>
          </a:p>
          <a:p>
            <a:pPr lvl="1"/>
            <a:r>
              <a:rPr lang="en-US" sz="3200" dirty="0" smtClean="0"/>
              <a:t>Equation</a:t>
            </a:r>
          </a:p>
          <a:p>
            <a:pPr lvl="1"/>
            <a:r>
              <a:rPr lang="en-US" sz="3200" dirty="0" smtClean="0"/>
              <a:t>Chloroplast Diagram</a:t>
            </a:r>
          </a:p>
          <a:p>
            <a:pPr lvl="1"/>
            <a:endParaRPr lang="en-US" dirty="0" smtClean="0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3583067" y="6104100"/>
            <a:ext cx="4611257" cy="576313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600" dirty="0" smtClean="0"/>
              <a:t>Comparison</a:t>
            </a:r>
          </a:p>
        </p:txBody>
      </p:sp>
    </p:spTree>
    <p:extLst>
      <p:ext uri="{BB962C8B-B14F-4D97-AF65-F5344CB8AC3E}">
        <p14:creationId xmlns:p14="http://schemas.microsoft.com/office/powerpoint/2010/main" val="351718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625207"/>
            <a:ext cx="10571998" cy="970450"/>
          </a:xfrm>
        </p:spPr>
        <p:txBody>
          <a:bodyPr/>
          <a:lstStyle/>
          <a:p>
            <a:pPr algn="ctr"/>
            <a:r>
              <a:rPr lang="en-US" sz="5400" dirty="0" smtClean="0"/>
              <a:t>Purpose and Location…….</a:t>
            </a:r>
            <a:br>
              <a:rPr lang="en-US" sz="5400" dirty="0" smtClean="0"/>
            </a:br>
            <a:r>
              <a:rPr lang="en-US" sz="2800" dirty="0" smtClean="0"/>
              <a:t>(Write in foldable, draw and label picture)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9174" y="2693988"/>
            <a:ext cx="6886007" cy="3636511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2400" dirty="0" smtClean="0"/>
              <a:t>Photosynthesis </a:t>
            </a:r>
            <a:r>
              <a:rPr lang="en-US" sz="2400" dirty="0"/>
              <a:t>takes place in two </a:t>
            </a:r>
            <a:r>
              <a:rPr lang="en-US" sz="2400" dirty="0" smtClean="0"/>
              <a:t>parts: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Thylakoids  </a:t>
            </a:r>
            <a:endParaRPr lang="en-US" sz="2400" dirty="0"/>
          </a:p>
          <a:p>
            <a:pPr lvl="1">
              <a:defRPr/>
            </a:pPr>
            <a:r>
              <a:rPr lang="en-US" sz="2400" dirty="0" smtClean="0"/>
              <a:t>Stroma</a:t>
            </a:r>
          </a:p>
          <a:p>
            <a:pPr lvl="1">
              <a:defRPr/>
            </a:pPr>
            <a:endParaRPr lang="en-US" sz="2400" dirty="0"/>
          </a:p>
          <a:p>
            <a:pPr marL="342900" lvl="1" indent="-342900"/>
            <a:r>
              <a:rPr lang="en-US" altLang="en-US" sz="2400" dirty="0"/>
              <a:t>Chlorophyll is a pigment found in the chloroplasts</a:t>
            </a:r>
            <a:r>
              <a:rPr lang="en-US" altLang="en-US" sz="2400" dirty="0" smtClean="0"/>
              <a:t>.</a:t>
            </a:r>
          </a:p>
          <a:p>
            <a:pPr marL="0" lvl="1" indent="0">
              <a:buNone/>
            </a:pPr>
            <a:endParaRPr lang="en-US" altLang="en-US" sz="2400" dirty="0"/>
          </a:p>
          <a:p>
            <a:pPr marL="342900" lvl="1" indent="-342900"/>
            <a:r>
              <a:rPr lang="en-US" sz="2400" dirty="0" smtClean="0"/>
              <a:t>Chlorophyll absorbs sunlight.</a:t>
            </a:r>
            <a:endParaRPr lang="en-US" sz="2400" dirty="0"/>
          </a:p>
          <a:p>
            <a:pPr marL="0" lvl="1" indent="0">
              <a:buNone/>
            </a:pPr>
            <a:endParaRPr lang="en-US" alt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grpSp>
        <p:nvGrpSpPr>
          <p:cNvPr id="4" name="Group 49"/>
          <p:cNvGrpSpPr>
            <a:grpSpLocks/>
          </p:cNvGrpSpPr>
          <p:nvPr/>
        </p:nvGrpSpPr>
        <p:grpSpPr bwMode="auto">
          <a:xfrm>
            <a:off x="8119056" y="1981200"/>
            <a:ext cx="3824288" cy="4572000"/>
            <a:chOff x="2640" y="1248"/>
            <a:chExt cx="2409" cy="2880"/>
          </a:xfrm>
        </p:grpSpPr>
        <p:pic>
          <p:nvPicPr>
            <p:cNvPr id="5" name="Picture 32" descr="104.jpg                                                        0006B018 Macintosh                      BEB7E0B0: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1248"/>
              <a:ext cx="2409" cy="288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2704" y="1697"/>
              <a:ext cx="65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>
                  <a:solidFill>
                    <a:schemeClr val="bg1"/>
                  </a:solidFill>
                </a:rPr>
                <a:t>chloroplast</a:t>
              </a:r>
              <a:endParaRPr lang="en-US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7" name="Text Box 35"/>
            <p:cNvSpPr txBox="1">
              <a:spLocks noChangeArrowheads="1"/>
            </p:cNvSpPr>
            <p:nvPr/>
          </p:nvSpPr>
          <p:spPr bwMode="auto">
            <a:xfrm>
              <a:off x="3570" y="3483"/>
              <a:ext cx="5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600" dirty="0">
                  <a:solidFill>
                    <a:schemeClr val="bg1"/>
                  </a:solidFill>
                </a:rPr>
                <a:t>stroma</a:t>
              </a:r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3408" y="1505"/>
              <a:ext cx="10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1400" dirty="0" smtClean="0">
                  <a:solidFill>
                    <a:schemeClr val="bg1"/>
                  </a:solidFill>
                </a:rPr>
                <a:t> thylakoids</a:t>
              </a:r>
              <a:endParaRPr lang="en-US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9" name="Line 37"/>
            <p:cNvSpPr>
              <a:spLocks noChangeShapeType="1"/>
            </p:cNvSpPr>
            <p:nvPr/>
          </p:nvSpPr>
          <p:spPr bwMode="auto">
            <a:xfrm>
              <a:off x="3635" y="182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/>
            <a:p>
              <a:endParaRPr lang="en-US"/>
            </a:p>
          </p:txBody>
        </p:sp>
        <p:sp>
          <p:nvSpPr>
            <p:cNvPr id="10" name="Line 38"/>
            <p:cNvSpPr>
              <a:spLocks noChangeShapeType="1"/>
            </p:cNvSpPr>
            <p:nvPr/>
          </p:nvSpPr>
          <p:spPr bwMode="auto">
            <a:xfrm>
              <a:off x="3633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/>
            <a:p>
              <a:endParaRPr lang="en-US"/>
            </a:p>
          </p:txBody>
        </p:sp>
        <p:sp>
          <p:nvSpPr>
            <p:cNvPr id="11" name="Line 39"/>
            <p:cNvSpPr>
              <a:spLocks noChangeShapeType="1"/>
            </p:cNvSpPr>
            <p:nvPr/>
          </p:nvSpPr>
          <p:spPr bwMode="auto">
            <a:xfrm>
              <a:off x="4020" y="1824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/>
            <a:p>
              <a:endParaRPr lang="en-US"/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 flipV="1">
              <a:off x="3824" y="167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830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24" y="588855"/>
            <a:ext cx="10571998" cy="970450"/>
          </a:xfrm>
        </p:spPr>
        <p:txBody>
          <a:bodyPr/>
          <a:lstStyle/>
          <a:p>
            <a:pPr algn="ctr"/>
            <a:r>
              <a:rPr lang="en-US" sz="6000" dirty="0" smtClean="0"/>
              <a:t>Energy Conversion</a:t>
            </a:r>
            <a:br>
              <a:rPr lang="en-US" sz="6000" dirty="0" smtClean="0"/>
            </a:br>
            <a:r>
              <a:rPr lang="en-US" sz="3200" dirty="0" smtClean="0"/>
              <a:t>(What you need to write)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24" y="2788958"/>
            <a:ext cx="10554574" cy="2942141"/>
          </a:xfrm>
        </p:spPr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The purpose of Photosynthesis is to use radiant energy (sunlight) to </a:t>
            </a:r>
            <a:r>
              <a:rPr lang="en-US" sz="4400" b="1" dirty="0" smtClean="0">
                <a:solidFill>
                  <a:srgbClr val="FF0000"/>
                </a:solidFill>
              </a:rPr>
              <a:t>convert</a:t>
            </a:r>
            <a:r>
              <a:rPr lang="en-US" sz="4400" dirty="0" smtClean="0"/>
              <a:t> water and carbon dioxide into oxygen and high energy carbohydrates (sugars/glucose)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38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694718"/>
            <a:ext cx="10571998" cy="970450"/>
          </a:xfrm>
        </p:spPr>
        <p:txBody>
          <a:bodyPr/>
          <a:lstStyle/>
          <a:p>
            <a:pPr algn="ctr"/>
            <a:r>
              <a:rPr lang="en-US" sz="6000" dirty="0" smtClean="0"/>
              <a:t>Photosynthesis Equation….</a:t>
            </a:r>
            <a:br>
              <a:rPr lang="en-US" sz="6000" dirty="0" smtClean="0"/>
            </a:br>
            <a:r>
              <a:rPr lang="en-US" sz="3200" dirty="0" smtClean="0"/>
              <a:t>(write in foldable)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73230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6CO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   +   6H</a:t>
            </a:r>
            <a:r>
              <a:rPr lang="en-US" sz="3600" baseline="-25000" dirty="0" smtClean="0"/>
              <a:t>2</a:t>
            </a:r>
            <a:r>
              <a:rPr lang="en-US" sz="3600" dirty="0" smtClean="0"/>
              <a:t>0                    C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H</a:t>
            </a:r>
            <a:r>
              <a:rPr lang="en-US" sz="3600" baseline="-25000" dirty="0" smtClean="0"/>
              <a:t>12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6</a:t>
            </a:r>
            <a:r>
              <a:rPr lang="en-US" sz="3600" dirty="0" smtClean="0"/>
              <a:t> + 6O</a:t>
            </a:r>
            <a:r>
              <a:rPr lang="en-US" sz="3600" baseline="-25000" dirty="0" smtClean="0"/>
              <a:t>2</a:t>
            </a:r>
          </a:p>
          <a:p>
            <a:endParaRPr lang="en-US" sz="3600" baseline="-25000" dirty="0" smtClean="0"/>
          </a:p>
          <a:p>
            <a:pPr marL="0" indent="0">
              <a:buNone/>
            </a:pPr>
            <a:endParaRPr lang="en-US" sz="3600" baseline="-25000" dirty="0"/>
          </a:p>
          <a:p>
            <a:r>
              <a:rPr lang="en-US" sz="2400" dirty="0" smtClean="0"/>
              <a:t>Carbon Dioxide + Water                       Glucose + Oxygen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           Reactants (In)                                          Products (Out)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906849" y="2993189"/>
            <a:ext cx="17644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263909" y="2366075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Sunlight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263909" y="4267089"/>
            <a:ext cx="10560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63909" y="3688430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Sunlight</a:t>
            </a:r>
            <a:endParaRPr lang="en-US" dirty="0"/>
          </a:p>
        </p:txBody>
      </p:sp>
      <p:sp>
        <p:nvSpPr>
          <p:cNvPr id="11" name="Left Brace 10"/>
          <p:cNvSpPr/>
          <p:nvPr/>
        </p:nvSpPr>
        <p:spPr>
          <a:xfrm rot="16200000">
            <a:off x="2693791" y="3552461"/>
            <a:ext cx="742759" cy="36833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 rot="16200000">
            <a:off x="7784496" y="3552461"/>
            <a:ext cx="742759" cy="36833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9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288" y="730523"/>
            <a:ext cx="10571998" cy="970450"/>
          </a:xfrm>
        </p:spPr>
        <p:txBody>
          <a:bodyPr/>
          <a:lstStyle/>
          <a:p>
            <a:pPr algn="ctr"/>
            <a:r>
              <a:rPr lang="en-US" sz="6600" dirty="0" smtClean="0"/>
              <a:t>Photosynthesis Diagram </a:t>
            </a:r>
            <a:br>
              <a:rPr lang="en-US" sz="6600" dirty="0" smtClean="0"/>
            </a:br>
            <a:r>
              <a:rPr lang="en-US" sz="3600" dirty="0" smtClean="0"/>
              <a:t>(draw/Label on top flap)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728" y="2067741"/>
            <a:ext cx="8566579" cy="463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851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Photosynthesis Diagram </a:t>
            </a:r>
            <a:br>
              <a:rPr lang="en-US" dirty="0" smtClean="0"/>
            </a:br>
            <a:r>
              <a:rPr lang="en-US" sz="3200" dirty="0" smtClean="0"/>
              <a:t>(Write on lower flap)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972" y="1880316"/>
            <a:ext cx="11042602" cy="5261020"/>
          </a:xfrm>
        </p:spPr>
        <p:txBody>
          <a:bodyPr>
            <a:normAutofit/>
          </a:bodyPr>
          <a:lstStyle/>
          <a:p>
            <a:r>
              <a:rPr lang="en-US" altLang="en-US" dirty="0"/>
              <a:t>Photosynthesis occurs in two </a:t>
            </a:r>
            <a:r>
              <a:rPr lang="en-US" altLang="en-US" dirty="0" smtClean="0"/>
              <a:t>reactions</a:t>
            </a:r>
          </a:p>
          <a:p>
            <a:pPr lvl="1"/>
            <a:r>
              <a:rPr lang="en-US" altLang="en-US" dirty="0"/>
              <a:t>Light- dependent reaction</a:t>
            </a:r>
          </a:p>
          <a:p>
            <a:pPr lvl="1"/>
            <a:r>
              <a:rPr lang="en-US" altLang="en-US" dirty="0" smtClean="0"/>
              <a:t>Calvin Cycle (Light independent) </a:t>
            </a:r>
          </a:p>
          <a:p>
            <a:pPr lvl="1"/>
            <a:endParaRPr lang="en-US" altLang="en-US" dirty="0"/>
          </a:p>
          <a:p>
            <a:pPr>
              <a:defRPr/>
            </a:pPr>
            <a:r>
              <a:rPr lang="en-US" dirty="0" smtClean="0"/>
              <a:t>The light-dependent reaction occurs in the Thylakoids.</a:t>
            </a:r>
          </a:p>
          <a:p>
            <a:pPr lvl="1">
              <a:defRPr/>
            </a:pPr>
            <a:r>
              <a:rPr lang="en-US" altLang="en-US" dirty="0" smtClean="0"/>
              <a:t>water </a:t>
            </a:r>
            <a:r>
              <a:rPr lang="en-US" altLang="en-US" dirty="0"/>
              <a:t>and sunlight are </a:t>
            </a:r>
            <a:r>
              <a:rPr lang="en-US" altLang="en-US" dirty="0" smtClean="0"/>
              <a:t>brought in (Reactants</a:t>
            </a:r>
            <a:r>
              <a:rPr lang="en-US" altLang="en-US" dirty="0"/>
              <a:t>)</a:t>
            </a:r>
          </a:p>
          <a:p>
            <a:pPr lvl="1">
              <a:defRPr/>
            </a:pPr>
            <a:r>
              <a:rPr lang="en-US" altLang="en-US" dirty="0" smtClean="0"/>
              <a:t>Oxygen molecules are released </a:t>
            </a:r>
            <a:r>
              <a:rPr lang="en-US" altLang="en-US" dirty="0"/>
              <a:t>(product)</a:t>
            </a:r>
          </a:p>
          <a:p>
            <a:pPr marL="457200" lvl="1" indent="0">
              <a:buNone/>
              <a:defRPr/>
            </a:pPr>
            <a:endParaRPr lang="en-US" altLang="en-US" dirty="0" smtClean="0"/>
          </a:p>
          <a:p>
            <a:pPr>
              <a:defRPr/>
            </a:pPr>
            <a:r>
              <a:rPr lang="en-US" dirty="0" smtClean="0"/>
              <a:t>Calvin Cycle (light-independent) occurs </a:t>
            </a:r>
            <a:r>
              <a:rPr lang="en-US" dirty="0"/>
              <a:t>in the </a:t>
            </a:r>
            <a:r>
              <a:rPr lang="en-US" dirty="0" smtClean="0"/>
              <a:t>stroma</a:t>
            </a:r>
          </a:p>
          <a:p>
            <a:pPr lvl="1">
              <a:defRPr/>
            </a:pPr>
            <a:r>
              <a:rPr lang="en-US" dirty="0" smtClean="0"/>
              <a:t>Carbon dioxide is brought in (Reactants)</a:t>
            </a:r>
          </a:p>
          <a:p>
            <a:pPr lvl="1">
              <a:defRPr/>
            </a:pPr>
            <a:r>
              <a:rPr lang="en-US" dirty="0"/>
              <a:t>Glucose Molecules (C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 ) </a:t>
            </a:r>
            <a:r>
              <a:rPr lang="en-US" dirty="0" smtClean="0"/>
              <a:t>are released (</a:t>
            </a:r>
            <a:r>
              <a:rPr lang="en-US" smtClean="0"/>
              <a:t>Products)</a:t>
            </a:r>
            <a:endParaRPr lang="en-US" alt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842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285</TotalTime>
  <Words>165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Arial</vt:lpstr>
      <vt:lpstr>Century Gothic</vt:lpstr>
      <vt:lpstr>Wingdings 2</vt:lpstr>
      <vt:lpstr>Quotable</vt:lpstr>
      <vt:lpstr>Photosynthesis foldable Notes:</vt:lpstr>
      <vt:lpstr>Flap Labels:</vt:lpstr>
      <vt:lpstr>Purpose and Location……. (Write in foldable, draw and label picture)</vt:lpstr>
      <vt:lpstr>Energy Conversion (What you need to write)</vt:lpstr>
      <vt:lpstr>Photosynthesis Equation…. (write in foldable)</vt:lpstr>
      <vt:lpstr>Photosynthesis Diagram  (draw/Label on top flap)</vt:lpstr>
      <vt:lpstr>Photosynthesis Diagram  (Write on lower flap)</vt:lpstr>
    </vt:vector>
  </TitlesOfParts>
  <Company>North East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foldable Notes:</dc:title>
  <dc:creator>Brown, Andrea</dc:creator>
  <cp:lastModifiedBy>Brown, Andrea</cp:lastModifiedBy>
  <cp:revision>13</cp:revision>
  <dcterms:created xsi:type="dcterms:W3CDTF">2015-09-25T18:04:00Z</dcterms:created>
  <dcterms:modified xsi:type="dcterms:W3CDTF">2016-10-03T14:45:51Z</dcterms:modified>
</cp:coreProperties>
</file>