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8" r:id="rId1"/>
  </p:sldMasterIdLst>
  <p:sldIdLst>
    <p:sldId id="275" r:id="rId2"/>
    <p:sldId id="256" r:id="rId3"/>
    <p:sldId id="265" r:id="rId4"/>
    <p:sldId id="264" r:id="rId5"/>
    <p:sldId id="266" r:id="rId6"/>
    <p:sldId id="267" r:id="rId7"/>
    <p:sldId id="269" r:id="rId8"/>
    <p:sldId id="268" r:id="rId9"/>
    <p:sldId id="270" r:id="rId10"/>
    <p:sldId id="274" r:id="rId11"/>
    <p:sldId id="271" r:id="rId12"/>
    <p:sldId id="276" r:id="rId13"/>
    <p:sldId id="273" r:id="rId14"/>
    <p:sldId id="277" r:id="rId15"/>
    <p:sldId id="26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2194560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915938"/>
            <a:ext cx="11506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7B67DE6-D2D7-4889-972F-1C5D51660B84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5D5FDA-9DE5-4436-9BC8-DB288773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655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DE6-D2D7-4889-972F-1C5D51660B84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5FDA-9DE5-4436-9BC8-DB288773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991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77B67DE6-D2D7-4889-972F-1C5D51660B84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C5D5FDA-9DE5-4436-9BC8-DB288773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111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DE6-D2D7-4889-972F-1C5D51660B84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5FDA-9DE5-4436-9BC8-DB288773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620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94560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1827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7B67DE6-D2D7-4889-972F-1C5D51660B84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C5D5FDA-9DE5-4436-9BC8-DB288773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027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DE6-D2D7-4889-972F-1C5D51660B84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5FDA-9DE5-4436-9BC8-DB288773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56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DE6-D2D7-4889-972F-1C5D51660B84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5FDA-9DE5-4436-9BC8-DB288773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38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DE6-D2D7-4889-972F-1C5D51660B84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5FDA-9DE5-4436-9BC8-DB288773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44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DE6-D2D7-4889-972F-1C5D51660B84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5FDA-9DE5-4436-9BC8-DB288773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10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DE6-D2D7-4889-972F-1C5D51660B84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5FDA-9DE5-4436-9BC8-DB288773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13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67DE6-D2D7-4889-972F-1C5D51660B84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D5FDA-9DE5-4436-9BC8-DB288773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802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77B67DE6-D2D7-4889-972F-1C5D51660B84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C5D5FDA-9DE5-4436-9BC8-DB288773C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3888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al1aaf14PQ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.genetics.utah.edu/content/pigeons/geneticlinkage/" TargetMode="External"/><Relationship Id="rId2" Type="http://schemas.openxmlformats.org/officeDocument/2006/relationships/hyperlink" Target="http://science.halleyhosting.com/sci/soph/genetics/notes/sexlinked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ature.com/scitable/definition/allele-4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JycRYBNtwY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Genetics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60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Click Below to play video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www.youtube.com/watch?v=lal1aaf14PQ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48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Genotype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4692" y="2011680"/>
            <a:ext cx="5683133" cy="464136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set of genes in our DNA which is responsible for a particular trait.</a:t>
            </a:r>
            <a:endParaRPr lang="en-US" sz="2400" dirty="0" smtClean="0"/>
          </a:p>
          <a:p>
            <a:r>
              <a:rPr lang="en-US" sz="2400" dirty="0" smtClean="0"/>
              <a:t>In other words: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It is a combination of alleles located on homologous chromosomes that determines a specific characteristic or trait.</a:t>
            </a:r>
          </a:p>
          <a:p>
            <a:r>
              <a:rPr lang="en-US" sz="2400" dirty="0" smtClean="0"/>
              <a:t>This is the </a:t>
            </a:r>
            <a:r>
              <a:rPr lang="en-US" sz="2400" dirty="0"/>
              <a:t>genetic makeup of an </a:t>
            </a:r>
            <a:r>
              <a:rPr lang="en-US" sz="2400" dirty="0" smtClean="0"/>
              <a:t>organism</a:t>
            </a:r>
            <a:r>
              <a:rPr lang="en-US" dirty="0" smtClean="0"/>
              <a:t>.</a:t>
            </a:r>
          </a:p>
          <a:p>
            <a:r>
              <a:rPr lang="en-US" dirty="0"/>
              <a:t>Genotypes are represented with </a:t>
            </a:r>
            <a:r>
              <a:rPr lang="en-US" dirty="0" smtClean="0"/>
              <a:t>upper and lower case letters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0391" y="189838"/>
            <a:ext cx="5373030" cy="646321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7819696" y="3767959"/>
            <a:ext cx="520262" cy="3468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04830" y="3832814"/>
            <a:ext cx="560881" cy="39017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2086" y="3832814"/>
            <a:ext cx="560881" cy="390178"/>
          </a:xfrm>
          <a:prstGeom prst="rect">
            <a:avLst/>
          </a:prstGeom>
        </p:spPr>
      </p:pic>
      <p:cxnSp>
        <p:nvCxnSpPr>
          <p:cNvPr id="11" name="Straight Arrow Connector 10"/>
          <p:cNvCxnSpPr>
            <a:stCxn id="7" idx="3"/>
          </p:cNvCxnSpPr>
          <p:nvPr/>
        </p:nvCxnSpPr>
        <p:spPr>
          <a:xfrm flipH="1">
            <a:off x="5738668" y="4064006"/>
            <a:ext cx="2157219" cy="153275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1"/>
          </p:cNvCxnSpPr>
          <p:nvPr/>
        </p:nvCxnSpPr>
        <p:spPr>
          <a:xfrm flipH="1">
            <a:off x="5959366" y="4027903"/>
            <a:ext cx="3402720" cy="174227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949951" y="4222992"/>
            <a:ext cx="4885346" cy="182113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494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Genotype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4692" y="2011680"/>
            <a:ext cx="5683133" cy="4641368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A </a:t>
            </a:r>
            <a:r>
              <a:rPr lang="en-US" sz="2400" dirty="0"/>
              <a:t>particular genotype is described as </a:t>
            </a:r>
            <a:r>
              <a:rPr lang="en-US" sz="2400" dirty="0">
                <a:solidFill>
                  <a:srgbClr val="FFFF00"/>
                </a:solidFill>
              </a:rPr>
              <a:t>homozygous</a:t>
            </a:r>
            <a:r>
              <a:rPr lang="en-US" sz="2400" dirty="0"/>
              <a:t> if it features two identical </a:t>
            </a:r>
            <a:r>
              <a:rPr lang="en-US" sz="2400" dirty="0" smtClean="0"/>
              <a:t>alleles:	Homozygous Dominant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Homozygous Recessive</a:t>
            </a:r>
            <a:endParaRPr lang="en-US" dirty="0" smtClean="0"/>
          </a:p>
          <a:p>
            <a:endParaRPr lang="en-US" sz="2400" dirty="0"/>
          </a:p>
          <a:p>
            <a:r>
              <a:rPr lang="en-US" sz="2400" dirty="0">
                <a:solidFill>
                  <a:srgbClr val="FFFF00"/>
                </a:solidFill>
              </a:rPr>
              <a:t>H</a:t>
            </a:r>
            <a:r>
              <a:rPr lang="en-US" sz="2400" dirty="0" smtClean="0">
                <a:solidFill>
                  <a:srgbClr val="FFFF00"/>
                </a:solidFill>
              </a:rPr>
              <a:t>eterozygous</a:t>
            </a:r>
            <a:r>
              <a:rPr lang="en-US" sz="2400" dirty="0" smtClean="0"/>
              <a:t> </a:t>
            </a:r>
            <a:r>
              <a:rPr lang="en-US" sz="2400" dirty="0"/>
              <a:t>if the two alleles differ.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0391" y="189838"/>
            <a:ext cx="5373030" cy="646321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7819696" y="3767959"/>
            <a:ext cx="520262" cy="3468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04830" y="3832814"/>
            <a:ext cx="560881" cy="39017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2086" y="3832814"/>
            <a:ext cx="560881" cy="390178"/>
          </a:xfrm>
          <a:prstGeom prst="rect">
            <a:avLst/>
          </a:prstGeom>
        </p:spPr>
      </p:pic>
      <p:cxnSp>
        <p:nvCxnSpPr>
          <p:cNvPr id="11" name="Straight Arrow Connector 10"/>
          <p:cNvCxnSpPr>
            <a:stCxn id="7" idx="3"/>
          </p:cNvCxnSpPr>
          <p:nvPr/>
        </p:nvCxnSpPr>
        <p:spPr>
          <a:xfrm flipH="1">
            <a:off x="5344510" y="4064006"/>
            <a:ext cx="2551377" cy="36610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1"/>
          </p:cNvCxnSpPr>
          <p:nvPr/>
        </p:nvCxnSpPr>
        <p:spPr>
          <a:xfrm flipH="1">
            <a:off x="5628290" y="4027903"/>
            <a:ext cx="3733796" cy="193146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344510" y="4222992"/>
            <a:ext cx="5490788" cy="69584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300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Phenotype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5669" y="2011680"/>
            <a:ext cx="5534555" cy="4594072"/>
          </a:xfrm>
        </p:spPr>
        <p:txBody>
          <a:bodyPr>
            <a:normAutofit/>
          </a:bodyPr>
          <a:lstStyle/>
          <a:p>
            <a:r>
              <a:rPr lang="en-US" dirty="0"/>
              <a:t>The phenotype is the physical expression, or characteristics, of that trait</a:t>
            </a:r>
            <a:r>
              <a:rPr lang="en-US" dirty="0" smtClean="0"/>
              <a:t>.</a:t>
            </a:r>
          </a:p>
          <a:p>
            <a:r>
              <a:rPr lang="en-US" dirty="0"/>
              <a:t>In other words:</a:t>
            </a:r>
          </a:p>
          <a:p>
            <a:pPr lvl="1"/>
            <a:r>
              <a:rPr lang="en-US" dirty="0"/>
              <a:t>How the gene(s) are expressed.</a:t>
            </a:r>
          </a:p>
          <a:p>
            <a:r>
              <a:rPr lang="en-US" dirty="0" smtClean="0"/>
              <a:t>Genes </a:t>
            </a:r>
            <a:r>
              <a:rPr lang="en-US" dirty="0"/>
              <a:t>carry instructions, and the result of our body following those instructions (for example, making a pigment in our </a:t>
            </a:r>
            <a:r>
              <a:rPr lang="en-US" dirty="0" smtClean="0"/>
              <a:t>eyes).  </a:t>
            </a:r>
          </a:p>
          <a:p>
            <a:r>
              <a:rPr lang="en-US" dirty="0" smtClean="0"/>
              <a:t>Sometimes </a:t>
            </a:r>
            <a:r>
              <a:rPr lang="en-US" dirty="0"/>
              <a:t>a trait is the result of many different genes, like the 16 genes responsible for eye color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pic>
        <p:nvPicPr>
          <p:cNvPr id="1026" name="Picture 2" descr="https://o.quizlet.com/Fhs26vUSX9EXX4bIJCvrDw_m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224" y="1038556"/>
            <a:ext cx="5917325" cy="4511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916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Punnett square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 </a:t>
            </a:r>
            <a:r>
              <a:rPr lang="en-US" b="1" dirty="0"/>
              <a:t>Punnett square</a:t>
            </a:r>
            <a:r>
              <a:rPr lang="en-US" dirty="0"/>
              <a:t> is a diagram that is used to predict an outcome of a particular cross or breeding experiment</a:t>
            </a:r>
            <a:r>
              <a:rPr lang="en-US" dirty="0" smtClean="0"/>
              <a:t>.</a:t>
            </a:r>
          </a:p>
          <a:p>
            <a:r>
              <a:rPr lang="en-US" dirty="0"/>
              <a:t> The diagram is used by biologists to determine the probability of an offspring having a particular </a:t>
            </a:r>
            <a:r>
              <a:rPr lang="en-US" dirty="0" smtClean="0"/>
              <a:t>genotype.</a:t>
            </a:r>
          </a:p>
          <a:p>
            <a:r>
              <a:rPr lang="en-US" dirty="0" smtClean="0"/>
              <a:t>D = dimples</a:t>
            </a:r>
          </a:p>
          <a:p>
            <a:r>
              <a:rPr lang="en-US" dirty="0" smtClean="0"/>
              <a:t>d = no dimples</a:t>
            </a:r>
            <a:endParaRPr lang="en-US" dirty="0"/>
          </a:p>
        </p:txBody>
      </p:sp>
      <p:pic>
        <p:nvPicPr>
          <p:cNvPr id="2050" name="Picture 2" descr="Image result for punnett squar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1340" y="2128345"/>
            <a:ext cx="5776359" cy="2664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88219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science.halleyhosting.com/sci/soph/genetics/notes/sexlinked.htm</a:t>
            </a:r>
            <a:endParaRPr lang="en-US" dirty="0" smtClean="0"/>
          </a:p>
          <a:p>
            <a:r>
              <a:rPr lang="en-US" dirty="0">
                <a:hlinkClick r:id="rId3"/>
              </a:rPr>
              <a:t>http://learn.genetics.utah.edu/content/pigeons/geneticlinkage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www.nature.com/scitable/definition/allele-48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339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Click Below to play video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www.youtube.com/watch?v=VJycRYBNtwY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96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438" y="214903"/>
            <a:ext cx="9784080" cy="150876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chromosome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065283"/>
            <a:ext cx="4746279" cy="4184168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threadlike structure of </a:t>
            </a:r>
            <a:r>
              <a:rPr lang="en-US" u="sng" dirty="0"/>
              <a:t>nucleic </a:t>
            </a:r>
            <a:r>
              <a:rPr lang="en-US" u="sng" dirty="0" smtClean="0"/>
              <a:t>acids </a:t>
            </a:r>
            <a:r>
              <a:rPr lang="en-US" dirty="0" smtClean="0"/>
              <a:t>(DNA) </a:t>
            </a:r>
            <a:r>
              <a:rPr lang="en-US" dirty="0"/>
              <a:t>and </a:t>
            </a:r>
            <a:r>
              <a:rPr lang="en-US" u="sng" dirty="0" smtClean="0"/>
              <a:t>proteins</a:t>
            </a:r>
            <a:r>
              <a:rPr lang="en-US" dirty="0" smtClean="0"/>
              <a:t> (histones) </a:t>
            </a:r>
            <a:r>
              <a:rPr lang="en-US" dirty="0"/>
              <a:t>found in the </a:t>
            </a:r>
            <a:r>
              <a:rPr lang="en-US" u="sng" dirty="0"/>
              <a:t>nucleus</a:t>
            </a:r>
            <a:r>
              <a:rPr lang="en-US" dirty="0"/>
              <a:t> of most living </a:t>
            </a:r>
            <a:r>
              <a:rPr lang="en-US" dirty="0" smtClean="0"/>
              <a:t>cells.</a:t>
            </a:r>
          </a:p>
          <a:p>
            <a:r>
              <a:rPr lang="en-US" dirty="0"/>
              <a:t>C</a:t>
            </a:r>
            <a:r>
              <a:rPr lang="en-US" dirty="0" smtClean="0"/>
              <a:t>arrying </a:t>
            </a:r>
            <a:r>
              <a:rPr lang="en-US" dirty="0"/>
              <a:t>genetic information in the form of </a:t>
            </a:r>
            <a:r>
              <a:rPr lang="en-US" u="sng" dirty="0"/>
              <a:t>genes</a:t>
            </a:r>
            <a:r>
              <a:rPr lang="en-US" dirty="0"/>
              <a:t>.</a:t>
            </a:r>
          </a:p>
        </p:txBody>
      </p:sp>
      <p:pic>
        <p:nvPicPr>
          <p:cNvPr id="5122" name="Picture 2" descr="Image result for chromosome definiti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478" y="788276"/>
            <a:ext cx="6604894" cy="5241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90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828" y="216786"/>
            <a:ext cx="9784080" cy="150876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Genes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617" y="1928553"/>
            <a:ext cx="4754880" cy="4206240"/>
          </a:xfrm>
        </p:spPr>
        <p:txBody>
          <a:bodyPr/>
          <a:lstStyle/>
          <a:p>
            <a:r>
              <a:rPr lang="en-US" dirty="0" smtClean="0"/>
              <a:t>Genes </a:t>
            </a:r>
            <a:r>
              <a:rPr lang="en-US" dirty="0"/>
              <a:t>are segments of DNA found on </a:t>
            </a:r>
            <a:r>
              <a:rPr lang="en-US" u="sng" dirty="0" smtClean="0"/>
              <a:t>chromosome </a:t>
            </a:r>
            <a:r>
              <a:rPr lang="en-US" dirty="0" smtClean="0"/>
              <a:t>that </a:t>
            </a:r>
            <a:r>
              <a:rPr lang="en-US" dirty="0"/>
              <a:t>carry information for </a:t>
            </a:r>
            <a:r>
              <a:rPr lang="en-US" u="sng" dirty="0" smtClean="0"/>
              <a:t>protein</a:t>
            </a:r>
            <a:r>
              <a:rPr lang="en-US" dirty="0"/>
              <a:t> </a:t>
            </a:r>
            <a:r>
              <a:rPr lang="en-US" dirty="0" smtClean="0"/>
              <a:t>production.          (#protein synthesis)</a:t>
            </a:r>
          </a:p>
          <a:p>
            <a:r>
              <a:rPr lang="en-US" dirty="0" smtClean="0"/>
              <a:t>Genes are </a:t>
            </a:r>
            <a:r>
              <a:rPr lang="en-US" dirty="0"/>
              <a:t>responsible for the inheritance of specific traits. </a:t>
            </a:r>
            <a:endParaRPr lang="en-US" dirty="0" smtClean="0"/>
          </a:p>
          <a:p>
            <a:r>
              <a:rPr lang="en-US" dirty="0" smtClean="0"/>
              <a:t>You inherit genes from your biological parents.</a:t>
            </a:r>
          </a:p>
        </p:txBody>
      </p:sp>
      <p:pic>
        <p:nvPicPr>
          <p:cNvPr id="4098" name="Picture 2" descr="http://www.herenow4u.net/fileadmin/v3media/pics/persons/Dr._Sohan_Raj_Tater/Self_Intraction_Of_Karma/Self_Intraction...03.jpg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9188"/>
          <a:stretch/>
        </p:blipFill>
        <p:spPr bwMode="auto">
          <a:xfrm>
            <a:off x="5555674" y="695743"/>
            <a:ext cx="6179006" cy="5236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593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519" y="250692"/>
            <a:ext cx="9784080" cy="150876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Linked Genes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1164" y="2011680"/>
            <a:ext cx="5309060" cy="472019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Linked genes sit close together on a chromosome, making them likely to be inherited </a:t>
            </a:r>
            <a:r>
              <a:rPr lang="en-US" dirty="0" smtClean="0"/>
              <a:t>together.</a:t>
            </a:r>
          </a:p>
          <a:p>
            <a:r>
              <a:rPr lang="en-US" dirty="0"/>
              <a:t>Gene 3 is more closely linked to Gene 2 than to Gene 4. Gene 1 and Gene 3 are not linked, but by chance they will still be inherited together 50% of the </a:t>
            </a:r>
            <a:r>
              <a:rPr lang="en-US" dirty="0" smtClean="0"/>
              <a:t>time.</a:t>
            </a:r>
          </a:p>
          <a:p>
            <a:r>
              <a:rPr lang="en-US" dirty="0"/>
              <a:t>But not all genes on a chromosome are linked. Genes that are farther away from each other are more likely to be separated during a process called </a:t>
            </a:r>
            <a:r>
              <a:rPr lang="en-US" dirty="0" smtClean="0"/>
              <a:t>crossing over in meiosis.</a:t>
            </a:r>
          </a:p>
          <a:p>
            <a:r>
              <a:rPr lang="en-US" dirty="0"/>
              <a:t>Genes on </a:t>
            </a:r>
            <a:r>
              <a:rPr lang="en-US" dirty="0" smtClean="0"/>
              <a:t>different </a:t>
            </a:r>
            <a:r>
              <a:rPr lang="en-US" dirty="0"/>
              <a:t>chromosomes are never linked </a:t>
            </a:r>
          </a:p>
        </p:txBody>
      </p:sp>
      <p:pic>
        <p:nvPicPr>
          <p:cNvPr id="7170" name="Picture 2" descr="Genetic Linkag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959" y="425651"/>
            <a:ext cx="5875455" cy="2038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Genetic Mapp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497" y="2716794"/>
            <a:ext cx="3797923" cy="3642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5957455" y="3338945"/>
            <a:ext cx="997527" cy="429491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695220" flipV="1">
            <a:off x="5271354" y="936445"/>
            <a:ext cx="798374" cy="1220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9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8184" y="284176"/>
            <a:ext cx="9784080" cy="150876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Homologous Chromosomes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324" y="2011680"/>
            <a:ext cx="5250875" cy="4206240"/>
          </a:xfrm>
        </p:spPr>
        <p:txBody>
          <a:bodyPr/>
          <a:lstStyle/>
          <a:p>
            <a:r>
              <a:rPr lang="en-US" dirty="0"/>
              <a:t>Homologous chromosomes have the same genes arranged in the same </a:t>
            </a:r>
            <a:r>
              <a:rPr lang="en-US" dirty="0" smtClean="0"/>
              <a:t>order at the same location (locus) for </a:t>
            </a:r>
            <a:r>
              <a:rPr lang="en-US" smtClean="0"/>
              <a:t>each chromosome, </a:t>
            </a:r>
            <a:r>
              <a:rPr lang="en-US" dirty="0"/>
              <a:t>but they have slightly different DNA sequences. </a:t>
            </a:r>
            <a:endParaRPr lang="en-US" dirty="0" smtClean="0"/>
          </a:p>
          <a:p>
            <a:r>
              <a:rPr lang="en-US" dirty="0" smtClean="0"/>
              <a:t>Different </a:t>
            </a:r>
            <a:r>
              <a:rPr lang="en-US" dirty="0"/>
              <a:t>versions of the same gene are called alleles (</a:t>
            </a:r>
            <a:r>
              <a:rPr lang="en-US" dirty="0" smtClean="0"/>
              <a:t>uh-LEELZ) </a:t>
            </a:r>
          </a:p>
          <a:p>
            <a:r>
              <a:rPr lang="en-US" dirty="0"/>
              <a:t>H</a:t>
            </a:r>
            <a:r>
              <a:rPr lang="en-US" dirty="0" smtClean="0"/>
              <a:t>omologous </a:t>
            </a:r>
            <a:r>
              <a:rPr lang="en-US" dirty="0"/>
              <a:t>chromosomes often contain different </a:t>
            </a:r>
            <a:r>
              <a:rPr lang="en-US" dirty="0" smtClean="0"/>
              <a:t>alleles because one comes from the mother and the other comes from the father.</a:t>
            </a:r>
            <a:endParaRPr lang="en-US" dirty="0"/>
          </a:p>
        </p:txBody>
      </p:sp>
      <p:pic>
        <p:nvPicPr>
          <p:cNvPr id="8194" name="Picture 2" descr="https://getrevising.co.uk/https_proxy/240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959" y="2011680"/>
            <a:ext cx="5871452" cy="2967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222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20" name="Picture 4" descr="http://images.slideplayer.com/15/4641483/slides/slide_2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819"/>
          <a:stretch/>
        </p:blipFill>
        <p:spPr bwMode="auto">
          <a:xfrm>
            <a:off x="1889921" y="1197797"/>
            <a:ext cx="8141886" cy="446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484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alleles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945" y="2011680"/>
            <a:ext cx="5669279" cy="4578306"/>
          </a:xfrm>
        </p:spPr>
        <p:txBody>
          <a:bodyPr>
            <a:normAutofit/>
          </a:bodyPr>
          <a:lstStyle/>
          <a:p>
            <a:r>
              <a:rPr lang="en-US" dirty="0"/>
              <a:t>Different versions of the same gene are called alleles (uh-LEELZ) </a:t>
            </a:r>
            <a:endParaRPr lang="en-US" dirty="0" smtClean="0"/>
          </a:p>
          <a:p>
            <a:r>
              <a:rPr lang="en-US" dirty="0" smtClean="0"/>
              <a:t>Alleles </a:t>
            </a:r>
            <a:r>
              <a:rPr lang="en-US" dirty="0"/>
              <a:t>are important because they account for the differences in inherited characteristics from one individual to another. </a:t>
            </a:r>
            <a:endParaRPr lang="en-US" dirty="0" smtClean="0"/>
          </a:p>
          <a:p>
            <a:r>
              <a:rPr lang="en-US" dirty="0"/>
              <a:t>Homologous chromosomes often contain different alleles because one comes from the mother and the other comes from the father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</a:t>
            </a:r>
            <a:r>
              <a:rPr lang="en-US" dirty="0"/>
              <a:t>example, different alleles </a:t>
            </a:r>
            <a:r>
              <a:rPr lang="en-US" dirty="0" smtClean="0"/>
              <a:t>for eye color can make our  </a:t>
            </a:r>
            <a:r>
              <a:rPr lang="en-US" dirty="0"/>
              <a:t>eyes blue, green, or brown.</a:t>
            </a:r>
          </a:p>
        </p:txBody>
      </p:sp>
      <p:pic>
        <p:nvPicPr>
          <p:cNvPr id="1028" name="Picture 4" descr="http://staff.district87.org/bachl/Links/Genetics/BioFace%20Lab_files/image00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9905" y="109991"/>
            <a:ext cx="3642041" cy="4190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biologycorner.com/resources/human_variations_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648" y="2205412"/>
            <a:ext cx="3785352" cy="455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551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489" y="228758"/>
            <a:ext cx="9784080" cy="150876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Alleles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9489" y="2011680"/>
            <a:ext cx="4754880" cy="4206240"/>
          </a:xfrm>
        </p:spPr>
        <p:txBody>
          <a:bodyPr/>
          <a:lstStyle/>
          <a:p>
            <a:r>
              <a:rPr lang="en-US" dirty="0"/>
              <a:t>An </a:t>
            </a:r>
            <a:r>
              <a:rPr lang="en-US" b="1" dirty="0"/>
              <a:t>allele</a:t>
            </a:r>
            <a:r>
              <a:rPr lang="en-US" dirty="0"/>
              <a:t> is a variant form of a gene. 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genes have a variety of different forms, which are located at the same position, or genetic locus, on a chromosome. </a:t>
            </a:r>
            <a:endParaRPr lang="en-US" dirty="0" smtClean="0"/>
          </a:p>
          <a:p>
            <a:r>
              <a:rPr lang="en-US" dirty="0"/>
              <a:t>D</a:t>
            </a:r>
            <a:r>
              <a:rPr lang="en-US" dirty="0" smtClean="0"/>
              <a:t>iploid organisms have two </a:t>
            </a:r>
            <a:r>
              <a:rPr lang="en-US" b="1" dirty="0" smtClean="0"/>
              <a:t>alleles</a:t>
            </a:r>
            <a:r>
              <a:rPr lang="en-US" dirty="0"/>
              <a:t> at each genetic locus, with one </a:t>
            </a:r>
            <a:r>
              <a:rPr lang="en-US" b="1" dirty="0" smtClean="0"/>
              <a:t>allele </a:t>
            </a:r>
            <a:r>
              <a:rPr lang="en-US" dirty="0" smtClean="0"/>
              <a:t>inherited </a:t>
            </a:r>
            <a:r>
              <a:rPr lang="en-US" dirty="0"/>
              <a:t>from each parent.</a:t>
            </a:r>
          </a:p>
        </p:txBody>
      </p:sp>
      <p:pic>
        <p:nvPicPr>
          <p:cNvPr id="2050" name="Picture 2" descr="https://stangbio.wikispaces.com/file/view/07bioHSq36.gif/58870482/07bioHSq36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4219" y="740571"/>
            <a:ext cx="5722272" cy="547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740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ilk Glass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312</TotalTime>
  <Words>417</Words>
  <Application>Microsoft Office PowerPoint</Application>
  <PresentationFormat>Widescreen</PresentationFormat>
  <Paragraphs>58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Georgia</vt:lpstr>
      <vt:lpstr>Wingdings</vt:lpstr>
      <vt:lpstr>Banded</vt:lpstr>
      <vt:lpstr>Genetics 101</vt:lpstr>
      <vt:lpstr>Click Below to play video</vt:lpstr>
      <vt:lpstr>chromosome</vt:lpstr>
      <vt:lpstr>Genes</vt:lpstr>
      <vt:lpstr>Linked Genes</vt:lpstr>
      <vt:lpstr>Homologous Chromosomes</vt:lpstr>
      <vt:lpstr>PowerPoint Presentation</vt:lpstr>
      <vt:lpstr>alleles</vt:lpstr>
      <vt:lpstr>Alleles</vt:lpstr>
      <vt:lpstr>Click Below to play video</vt:lpstr>
      <vt:lpstr>Genotype</vt:lpstr>
      <vt:lpstr>Genotype</vt:lpstr>
      <vt:lpstr>Phenotype</vt:lpstr>
      <vt:lpstr>Punnett square</vt:lpstr>
      <vt:lpstr>PowerPoint Presentation</vt:lpstr>
    </vt:vector>
  </TitlesOfParts>
  <Company>North East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Mann, Lourdes</dc:creator>
  <cp:lastModifiedBy>Scott, Matthew A</cp:lastModifiedBy>
  <cp:revision>26</cp:revision>
  <dcterms:created xsi:type="dcterms:W3CDTF">2016-02-08T18:00:45Z</dcterms:created>
  <dcterms:modified xsi:type="dcterms:W3CDTF">2016-02-09T21:22:23Z</dcterms:modified>
</cp:coreProperties>
</file>