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handoutMasterIdLst>
    <p:handoutMasterId r:id="rId10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38D15-2EAB-4477-811A-EB69E372254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ED6BD-41EE-4776-8677-627FF5C7E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65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4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6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84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11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5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6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4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2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2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9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4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3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71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729" y="2422998"/>
            <a:ext cx="12093262" cy="146304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Cellular Respiration </a:t>
            </a:r>
            <a:r>
              <a:rPr lang="en-US" sz="8800" dirty="0"/>
              <a:t>F</a:t>
            </a:r>
            <a:r>
              <a:rPr lang="en-US" sz="8800" dirty="0" smtClean="0"/>
              <a:t>oldable Notes: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7731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Flap Labels: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404803" y="2239160"/>
            <a:ext cx="6487901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Cellular Respiration:</a:t>
            </a:r>
          </a:p>
          <a:p>
            <a:pPr lvl="1"/>
            <a:r>
              <a:rPr lang="en-US" sz="3200" dirty="0" smtClean="0"/>
              <a:t>Purpose and Location</a:t>
            </a:r>
          </a:p>
          <a:p>
            <a:pPr lvl="1"/>
            <a:r>
              <a:rPr lang="en-US" sz="3200" dirty="0" smtClean="0"/>
              <a:t>Energy Conversion</a:t>
            </a:r>
          </a:p>
          <a:p>
            <a:pPr lvl="1"/>
            <a:r>
              <a:rPr lang="en-US" sz="3200" dirty="0" smtClean="0"/>
              <a:t>Equation</a:t>
            </a:r>
          </a:p>
          <a:p>
            <a:pPr lvl="1"/>
            <a:r>
              <a:rPr lang="en-US" sz="3200" dirty="0" smtClean="0"/>
              <a:t>Mitochondria Diagram</a:t>
            </a:r>
          </a:p>
          <a:p>
            <a:endParaRPr lang="en-US" sz="3400" dirty="0" smtClean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404803" y="5320139"/>
            <a:ext cx="4611257" cy="57631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3600" dirty="0" smtClean="0"/>
              <a:t>Comparison</a:t>
            </a:r>
          </a:p>
        </p:txBody>
      </p:sp>
    </p:spTree>
    <p:extLst>
      <p:ext uri="{BB962C8B-B14F-4D97-AF65-F5344CB8AC3E}">
        <p14:creationId xmlns:p14="http://schemas.microsoft.com/office/powerpoint/2010/main" val="351718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12" y="625207"/>
            <a:ext cx="10571998" cy="970450"/>
          </a:xfrm>
        </p:spPr>
        <p:txBody>
          <a:bodyPr/>
          <a:lstStyle/>
          <a:p>
            <a:pPr algn="ctr"/>
            <a:r>
              <a:rPr lang="en-US" sz="5400" dirty="0" smtClean="0"/>
              <a:t>Purpose and Location…….</a:t>
            </a:r>
            <a:br>
              <a:rPr lang="en-US" sz="5400" dirty="0" smtClean="0"/>
            </a:br>
            <a:r>
              <a:rPr lang="en-US" sz="2800" dirty="0" smtClean="0"/>
              <a:t>(Write in foldable, draw and label picture)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839" y="3509785"/>
            <a:ext cx="7114243" cy="4482839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600" dirty="0" smtClean="0"/>
              <a:t>Cellular Respiration occurs in two organelles:</a:t>
            </a:r>
          </a:p>
          <a:p>
            <a:pPr lvl="1">
              <a:defRPr/>
            </a:pPr>
            <a:r>
              <a:rPr lang="en-US" sz="2400" dirty="0" smtClean="0"/>
              <a:t>Cytoplasm</a:t>
            </a:r>
          </a:p>
          <a:p>
            <a:pPr lvl="1">
              <a:defRPr/>
            </a:pPr>
            <a:r>
              <a:rPr lang="en-US" sz="2400" dirty="0" smtClean="0"/>
              <a:t> mitochondria.</a:t>
            </a:r>
            <a:endParaRPr lang="en-US" sz="2400" dirty="0"/>
          </a:p>
          <a:p>
            <a:pPr>
              <a:defRPr/>
            </a:pPr>
            <a:endParaRPr lang="en-US" sz="2600" dirty="0"/>
          </a:p>
          <a:p>
            <a:pPr>
              <a:defRPr/>
            </a:pPr>
            <a:r>
              <a:rPr lang="en-US" sz="2600" dirty="0" smtClean="0"/>
              <a:t>Cellular Respiration has three steps:</a:t>
            </a:r>
          </a:p>
          <a:p>
            <a:pPr lvl="1">
              <a:defRPr/>
            </a:pPr>
            <a:r>
              <a:rPr lang="en-US" sz="2400" dirty="0" smtClean="0"/>
              <a:t>Glycolysis (cytoplasm)</a:t>
            </a:r>
          </a:p>
          <a:p>
            <a:pPr lvl="1">
              <a:defRPr/>
            </a:pPr>
            <a:r>
              <a:rPr lang="en-US" sz="2400" dirty="0" smtClean="0"/>
              <a:t>Krebs Cycle (mitochondria)</a:t>
            </a:r>
          </a:p>
          <a:p>
            <a:pPr lvl="1">
              <a:defRPr/>
            </a:pPr>
            <a:r>
              <a:rPr lang="en-US" sz="2400" dirty="0" smtClean="0"/>
              <a:t>Electron Transport Chain (mitochondria)</a:t>
            </a:r>
          </a:p>
          <a:p>
            <a:pPr lvl="1">
              <a:defRPr/>
            </a:pP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  <a:defRPr/>
            </a:pPr>
            <a:endParaRPr lang="en-US" sz="2600" dirty="0"/>
          </a:p>
          <a:p>
            <a:pPr marL="457200" lvl="1" indent="0"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6008" y="2248705"/>
            <a:ext cx="3882327" cy="409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30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24" y="588855"/>
            <a:ext cx="10571998" cy="970450"/>
          </a:xfrm>
        </p:spPr>
        <p:txBody>
          <a:bodyPr/>
          <a:lstStyle/>
          <a:p>
            <a:pPr algn="ctr"/>
            <a:r>
              <a:rPr lang="en-US" sz="6000" dirty="0" smtClean="0"/>
              <a:t>Energy Conversion</a:t>
            </a:r>
            <a:br>
              <a:rPr lang="en-US" sz="6000" dirty="0" smtClean="0"/>
            </a:br>
            <a:r>
              <a:rPr lang="en-US" sz="3200" dirty="0" smtClean="0"/>
              <a:t>(What you need to write)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788958"/>
            <a:ext cx="10554574" cy="389517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purpose of Cellular Respiration is to </a:t>
            </a:r>
            <a:r>
              <a:rPr lang="en-US" sz="4400" b="1" dirty="0" smtClean="0">
                <a:solidFill>
                  <a:srgbClr val="FF0000"/>
                </a:solidFill>
              </a:rPr>
              <a:t>convert </a:t>
            </a:r>
            <a:r>
              <a:rPr lang="en-US" sz="4400" dirty="0" smtClean="0"/>
              <a:t>Glucose (sugar) in the presence </a:t>
            </a:r>
            <a:r>
              <a:rPr lang="en-US" sz="4400" dirty="0"/>
              <a:t>of </a:t>
            </a:r>
            <a:r>
              <a:rPr lang="en-US" sz="4400" dirty="0" smtClean="0"/>
              <a:t>Oxygen into stored energy </a:t>
            </a:r>
            <a:r>
              <a:rPr lang="en-US" sz="4400" dirty="0"/>
              <a:t>in the bonds of </a:t>
            </a:r>
            <a:r>
              <a:rPr lang="en-US" sz="4400" dirty="0" smtClean="0"/>
              <a:t>ATP.</a:t>
            </a:r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38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88" y="694718"/>
            <a:ext cx="10571998" cy="970450"/>
          </a:xfrm>
        </p:spPr>
        <p:txBody>
          <a:bodyPr/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Cellular Respiration</a:t>
            </a:r>
            <a:br>
              <a:rPr lang="en-US" sz="6000" dirty="0" smtClean="0"/>
            </a:br>
            <a:r>
              <a:rPr lang="en-US" sz="3200" dirty="0" smtClean="0"/>
              <a:t>(write in foldable)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29" y="2222287"/>
            <a:ext cx="11586767" cy="473230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C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12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 + 6O</a:t>
            </a:r>
            <a:r>
              <a:rPr lang="en-US" sz="3600" baseline="-25000" dirty="0" smtClean="0"/>
              <a:t>2                           </a:t>
            </a:r>
            <a:r>
              <a:rPr lang="en-US" sz="3600" dirty="0" smtClean="0"/>
              <a:t>6CO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 +  6H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0  + 36ATP</a:t>
            </a:r>
            <a:endParaRPr lang="en-US" sz="3600" baseline="-25000" dirty="0" smtClean="0"/>
          </a:p>
          <a:p>
            <a:endParaRPr lang="en-US" sz="3600" baseline="-25000" dirty="0" smtClean="0"/>
          </a:p>
          <a:p>
            <a:pPr marL="0" indent="0">
              <a:buNone/>
            </a:pPr>
            <a:endParaRPr lang="en-US" sz="3600" baseline="-25000" dirty="0"/>
          </a:p>
          <a:p>
            <a:r>
              <a:rPr lang="en-US" sz="3200" dirty="0" smtClean="0"/>
              <a:t> </a:t>
            </a:r>
            <a:r>
              <a:rPr lang="en-US" sz="2800" dirty="0" smtClean="0"/>
              <a:t>Glucose </a:t>
            </a:r>
            <a:r>
              <a:rPr lang="en-US" sz="2800" dirty="0"/>
              <a:t>+ </a:t>
            </a:r>
            <a:r>
              <a:rPr lang="en-US" sz="2800" dirty="0" smtClean="0"/>
              <a:t>Oxygen             Carbon Dioxide + Water + ATP</a:t>
            </a:r>
            <a:endParaRPr lang="en-US" sz="28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   Reactants  (In)                                            Products (Out)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81706" y="2854127"/>
            <a:ext cx="1764405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381706" y="4703216"/>
            <a:ext cx="935927" cy="134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eft Brace 10"/>
          <p:cNvSpPr/>
          <p:nvPr/>
        </p:nvSpPr>
        <p:spPr>
          <a:xfrm rot="16200000">
            <a:off x="2114243" y="3552461"/>
            <a:ext cx="742759" cy="36833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 rot="16200000">
            <a:off x="7735874" y="2721773"/>
            <a:ext cx="742759" cy="534473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9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88" y="730523"/>
            <a:ext cx="10571998" cy="970450"/>
          </a:xfrm>
        </p:spPr>
        <p:txBody>
          <a:bodyPr/>
          <a:lstStyle/>
          <a:p>
            <a:pPr algn="ctr"/>
            <a:r>
              <a:rPr lang="en-US" sz="6600" dirty="0" smtClean="0"/>
              <a:t>Mitochondria Diagram </a:t>
            </a:r>
            <a:br>
              <a:rPr lang="en-US" sz="6600" dirty="0" smtClean="0"/>
            </a:br>
            <a:r>
              <a:rPr lang="en-US" sz="3600" dirty="0" smtClean="0"/>
              <a:t>(draw/Label on top flap)</a:t>
            </a:r>
            <a:endParaRPr lang="en-US" sz="3600" dirty="0"/>
          </a:p>
        </p:txBody>
      </p:sp>
      <p:pic>
        <p:nvPicPr>
          <p:cNvPr id="1030" name="Picture 6" descr="http://www.instruction.greenriver.edu/kmarr/Biology%20211/Lecture%20Notes/Cellular%20Respiration%20Webpage/resp_summar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10" y="1700973"/>
            <a:ext cx="9440213" cy="5157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37893" y="6078828"/>
            <a:ext cx="1661375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14067" y="6100430"/>
            <a:ext cx="1976908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32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6599" y="6100430"/>
            <a:ext cx="1762387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07206" y="4505459"/>
            <a:ext cx="1487510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Cytoplasm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10002" y="4490433"/>
            <a:ext cx="1674254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Mitochondria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31559" y="2062852"/>
            <a:ext cx="1127029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0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8854161" y="2569713"/>
            <a:ext cx="360609" cy="75985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033932" y="4901232"/>
            <a:ext cx="1127029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18" name="Down Arrow 17"/>
          <p:cNvSpPr/>
          <p:nvPr/>
        </p:nvSpPr>
        <p:spPr>
          <a:xfrm rot="19572651">
            <a:off x="9214769" y="4129516"/>
            <a:ext cx="360609" cy="759854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20190950">
            <a:off x="6713982" y="4390824"/>
            <a:ext cx="360609" cy="852528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565427" y="5279896"/>
            <a:ext cx="1127029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51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Mitochondria Diagram- Three Steps</a:t>
            </a:r>
            <a:br>
              <a:rPr lang="en-US" dirty="0" smtClean="0"/>
            </a:br>
            <a:r>
              <a:rPr lang="en-US" sz="3200" dirty="0" smtClean="0"/>
              <a:t>(Write on lower flap)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14" y="2538484"/>
            <a:ext cx="4889667" cy="398514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1.  </a:t>
            </a:r>
            <a:r>
              <a:rPr lang="en-US" sz="2400" dirty="0" smtClean="0"/>
              <a:t>Glycolysis:  Cytoplasm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Glucose (C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) is broken down into 2 smaller molecules (pyruvic acid)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/>
              <a:t>Pyruvic Acid is now enters the mitochondria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/>
              <a:t>This makes 2 molecules of ATP</a:t>
            </a:r>
          </a:p>
          <a:p>
            <a:pPr marL="457200" lvl="1" indent="0">
              <a:buNone/>
              <a:defRPr/>
            </a:pPr>
            <a:endParaRPr lang="en-US" altLang="en-US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32652" y="34043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0866" y="2250152"/>
            <a:ext cx="65827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 smtClean="0"/>
              <a:t>2. Krebs </a:t>
            </a:r>
            <a:r>
              <a:rPr lang="en-US" sz="2400" dirty="0"/>
              <a:t>Cycle:  Mitochondria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Pyruvic acid is taken in from Glycolysis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Carbon Dioxide is released (whole reason why we exhale)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This makes 2 Molecules of ATP</a:t>
            </a:r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/>
          </a:p>
          <a:p>
            <a:pPr>
              <a:defRPr/>
            </a:pPr>
            <a:r>
              <a:rPr lang="en-US" altLang="en-US" sz="2400" dirty="0"/>
              <a:t>3. Electron Transport Chain:  Mitochondria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Converts ADP to ATP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This makes Water and 32 Molecules of ATP</a:t>
            </a:r>
          </a:p>
        </p:txBody>
      </p:sp>
    </p:spTree>
    <p:extLst>
      <p:ext uri="{BB962C8B-B14F-4D97-AF65-F5344CB8AC3E}">
        <p14:creationId xmlns:p14="http://schemas.microsoft.com/office/powerpoint/2010/main" val="186684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443" y="531594"/>
            <a:ext cx="10571998" cy="970450"/>
          </a:xfrm>
        </p:spPr>
        <p:txBody>
          <a:bodyPr/>
          <a:lstStyle/>
          <a:p>
            <a:pPr algn="ctr"/>
            <a:r>
              <a:rPr lang="en-US" sz="8800" dirty="0" smtClean="0"/>
              <a:t>Comparison </a:t>
            </a:r>
            <a:endParaRPr lang="en-US" sz="88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583679"/>
              </p:ext>
            </p:extLst>
          </p:nvPr>
        </p:nvGraphicFramePr>
        <p:xfrm>
          <a:off x="486444" y="2251878"/>
          <a:ext cx="11305221" cy="4336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144"/>
                <a:gridCol w="3985146"/>
                <a:gridCol w="4380931"/>
              </a:tblGrid>
              <a:tr h="7210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Photosynthesis: 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Cellular Respiration: </a:t>
                      </a:r>
                    </a:p>
                    <a:p>
                      <a:pPr algn="ctr"/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7210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Reactants: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Sunlight,</a:t>
                      </a:r>
                      <a:r>
                        <a:rPr lang="en-US" sz="1600" baseline="0" dirty="0" smtClean="0"/>
                        <a:t> Carbon Dioxide and Water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Glucose, and Oxygen</a:t>
                      </a:r>
                      <a:endParaRPr lang="en-US" dirty="0"/>
                    </a:p>
                  </a:txBody>
                  <a:tcPr/>
                </a:tc>
              </a:tr>
              <a:tr h="7210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Products:</a:t>
                      </a: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Glucose</a:t>
                      </a:r>
                      <a:r>
                        <a:rPr lang="en-US" baseline="0" dirty="0" smtClean="0"/>
                        <a:t> and Oxygen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Carbon Dioxide, water and ATP </a:t>
                      </a:r>
                      <a:endParaRPr lang="en-US" dirty="0"/>
                    </a:p>
                  </a:txBody>
                  <a:tcPr/>
                </a:tc>
              </a:tr>
              <a:tr h="7210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Organelle:</a:t>
                      </a: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Chloroplast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Mitochondria</a:t>
                      </a:r>
                      <a:endParaRPr lang="en-US" dirty="0"/>
                    </a:p>
                  </a:txBody>
                  <a:tcPr/>
                </a:tc>
              </a:tr>
              <a:tr h="72105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Uses _______ to make ATP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Light Energy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Glucose</a:t>
                      </a:r>
                      <a:endParaRPr lang="en-US" dirty="0"/>
                    </a:p>
                  </a:txBody>
                  <a:tcPr/>
                </a:tc>
              </a:tr>
              <a:tr h="7210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Equation: </a:t>
                      </a: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6CO</a:t>
                      </a:r>
                      <a:r>
                        <a:rPr lang="en-US" sz="1400" baseline="-25000" dirty="0" smtClean="0"/>
                        <a:t>2</a:t>
                      </a:r>
                      <a:r>
                        <a:rPr lang="en-US" sz="1400" dirty="0" smtClean="0"/>
                        <a:t> +  6H</a:t>
                      </a:r>
                      <a:r>
                        <a:rPr lang="en-US" sz="1400" baseline="-25000" dirty="0" smtClean="0"/>
                        <a:t>2</a:t>
                      </a:r>
                      <a:r>
                        <a:rPr lang="en-US" sz="1400" dirty="0" smtClean="0"/>
                        <a:t>0 + sunlight            C</a:t>
                      </a:r>
                      <a:r>
                        <a:rPr lang="en-US" sz="1400" baseline="-25000" dirty="0" smtClean="0"/>
                        <a:t>6</a:t>
                      </a:r>
                      <a:r>
                        <a:rPr lang="en-US" sz="1400" dirty="0" smtClean="0"/>
                        <a:t>H</a:t>
                      </a:r>
                      <a:r>
                        <a:rPr lang="en-US" sz="1400" baseline="-25000" dirty="0" smtClean="0"/>
                        <a:t>12</a:t>
                      </a:r>
                      <a:r>
                        <a:rPr lang="en-US" sz="1400" dirty="0" smtClean="0"/>
                        <a:t>O</a:t>
                      </a:r>
                      <a:r>
                        <a:rPr lang="en-US" sz="1400" baseline="-25000" dirty="0" smtClean="0"/>
                        <a:t>6</a:t>
                      </a:r>
                      <a:r>
                        <a:rPr lang="en-US" sz="1400" dirty="0" smtClean="0"/>
                        <a:t> + 6O</a:t>
                      </a:r>
                      <a:r>
                        <a:rPr lang="en-US" sz="1400" baseline="-25000" dirty="0" smtClean="0"/>
                        <a:t>2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C</a:t>
                      </a:r>
                      <a:r>
                        <a:rPr lang="en-US" sz="1400" baseline="-25000" dirty="0" smtClean="0"/>
                        <a:t>6</a:t>
                      </a:r>
                      <a:r>
                        <a:rPr lang="en-US" sz="1400" dirty="0" smtClean="0"/>
                        <a:t>H</a:t>
                      </a:r>
                      <a:r>
                        <a:rPr lang="en-US" sz="1400" baseline="-25000" dirty="0" smtClean="0"/>
                        <a:t>12</a:t>
                      </a:r>
                      <a:r>
                        <a:rPr lang="en-US" sz="1400" dirty="0" smtClean="0"/>
                        <a:t>O</a:t>
                      </a:r>
                      <a:r>
                        <a:rPr lang="en-US" sz="1400" baseline="-25000" dirty="0" smtClean="0"/>
                        <a:t>6</a:t>
                      </a:r>
                      <a:r>
                        <a:rPr lang="en-US" sz="1400" dirty="0" smtClean="0"/>
                        <a:t> + 6O</a:t>
                      </a:r>
                      <a:r>
                        <a:rPr lang="en-US" sz="1400" baseline="-25000" dirty="0" smtClean="0"/>
                        <a:t>2                            </a:t>
                      </a:r>
                      <a:r>
                        <a:rPr lang="en-US" sz="1400" dirty="0" smtClean="0"/>
                        <a:t>6CO</a:t>
                      </a:r>
                      <a:r>
                        <a:rPr lang="en-US" sz="1400" baseline="-25000" dirty="0" smtClean="0"/>
                        <a:t>2</a:t>
                      </a:r>
                      <a:r>
                        <a:rPr lang="en-US" sz="1400" dirty="0" smtClean="0"/>
                        <a:t>   +   6H</a:t>
                      </a:r>
                      <a:r>
                        <a:rPr lang="en-US" sz="1400" baseline="-25000" dirty="0" smtClean="0"/>
                        <a:t>2</a:t>
                      </a:r>
                      <a:r>
                        <a:rPr lang="en-US" sz="1400" dirty="0" smtClean="0"/>
                        <a:t>0  + ATP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flipV="1">
            <a:off x="9075761" y="6228780"/>
            <a:ext cx="445382" cy="1890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549751" y="6228780"/>
            <a:ext cx="445382" cy="18908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7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797</TotalTime>
  <Words>268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Courier New</vt:lpstr>
      <vt:lpstr>Wingdings 2</vt:lpstr>
      <vt:lpstr>Quotable</vt:lpstr>
      <vt:lpstr>Cellular Respiration Foldable Notes:</vt:lpstr>
      <vt:lpstr>Flap Labels:</vt:lpstr>
      <vt:lpstr>Purpose and Location……. (Write in foldable, draw and label picture)</vt:lpstr>
      <vt:lpstr>Energy Conversion (What you need to write)</vt:lpstr>
      <vt:lpstr> Cellular Respiration (write in foldable)</vt:lpstr>
      <vt:lpstr>Mitochondria Diagram  (draw/Label on top flap)</vt:lpstr>
      <vt:lpstr>Mitochondria Diagram- Three Steps (Write on lower flap)</vt:lpstr>
      <vt:lpstr>Comparison </vt:lpstr>
    </vt:vector>
  </TitlesOfParts>
  <Company>North East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foldable Notes:</dc:title>
  <dc:creator>Brown, Andrea</dc:creator>
  <cp:lastModifiedBy>Brown, Andrea</cp:lastModifiedBy>
  <cp:revision>30</cp:revision>
  <cp:lastPrinted>2015-09-30T15:14:13Z</cp:lastPrinted>
  <dcterms:created xsi:type="dcterms:W3CDTF">2015-09-25T18:04:00Z</dcterms:created>
  <dcterms:modified xsi:type="dcterms:W3CDTF">2016-10-03T14:46:24Z</dcterms:modified>
</cp:coreProperties>
</file>