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CC00CC"/>
    <a:srgbClr val="FFFDFF"/>
    <a:srgbClr val="FEFEFE"/>
    <a:srgbClr val="03ED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F049C-B755-4647-9400-DDA3F9A647A1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FAB5-07C3-4991-9151-9DBFA1375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36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F049C-B755-4647-9400-DDA3F9A647A1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FAB5-07C3-4991-9151-9DBFA1375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95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F049C-B755-4647-9400-DDA3F9A647A1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FAB5-07C3-4991-9151-9DBFA1375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55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F049C-B755-4647-9400-DDA3F9A647A1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FAB5-07C3-4991-9151-9DBFA1375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77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F049C-B755-4647-9400-DDA3F9A647A1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FAB5-07C3-4991-9151-9DBFA1375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68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F049C-B755-4647-9400-DDA3F9A647A1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FAB5-07C3-4991-9151-9DBFA1375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6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F049C-B755-4647-9400-DDA3F9A647A1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FAB5-07C3-4991-9151-9DBFA1375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6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F049C-B755-4647-9400-DDA3F9A647A1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FAB5-07C3-4991-9151-9DBFA1375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3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F049C-B755-4647-9400-DDA3F9A647A1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FAB5-07C3-4991-9151-9DBFA1375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8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F049C-B755-4647-9400-DDA3F9A647A1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FAB5-07C3-4991-9151-9DBFA1375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2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F049C-B755-4647-9400-DDA3F9A647A1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FAB5-07C3-4991-9151-9DBFA1375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F049C-B755-4647-9400-DDA3F9A647A1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FAB5-07C3-4991-9151-9DBFA1375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6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F049C-B755-4647-9400-DDA3F9A647A1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FAB5-07C3-4991-9151-9DBFA1375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5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36F049C-B755-4647-9400-DDA3F9A647A1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D14FAB5-07C3-4991-9151-9DBFA1375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7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36F049C-B755-4647-9400-DDA3F9A647A1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D14FAB5-07C3-4991-9151-9DBFA1375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127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  <p:sldLayoutId id="2147483906" r:id="rId13"/>
    <p:sldLayoutId id="2147483907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6758" y="1436959"/>
            <a:ext cx="7926946" cy="1955818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Cell Cycle</a:t>
            </a:r>
            <a:endParaRPr lang="en-US" sz="150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6950" y="5258605"/>
            <a:ext cx="88818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I   P   M  A   T   C</a:t>
            </a:r>
            <a:endParaRPr lang="en-US" sz="8800" b="1" dirty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77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679008"/>
            <a:ext cx="10571998" cy="970450"/>
          </a:xfrm>
        </p:spPr>
        <p:txBody>
          <a:bodyPr/>
          <a:lstStyle/>
          <a:p>
            <a:pPr algn="ctr"/>
            <a:r>
              <a:rPr lang="en-US" sz="96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INTERPHASE</a:t>
            </a:r>
            <a:endParaRPr lang="en-US" sz="9600" dirty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144" y="1803044"/>
            <a:ext cx="6403568" cy="5312534"/>
          </a:xfrm>
        </p:spPr>
        <p:txBody>
          <a:bodyPr>
            <a:normAutofit/>
          </a:bodyPr>
          <a:lstStyle/>
          <a:p>
            <a:pPr marL="514350" indent="-514350">
              <a:buFont typeface="Wingdings 2" charset="2"/>
              <a:buAutoNum type="arabicPeriod"/>
            </a:pPr>
            <a:r>
              <a:rPr lang="en-US" sz="2800" b="1" u="sng" dirty="0">
                <a:latin typeface="Baskerville Old Face" panose="02020602080505020303" pitchFamily="18" charset="0"/>
              </a:rPr>
              <a:t>CHROMOSOMES</a:t>
            </a:r>
            <a:r>
              <a:rPr lang="en-US" sz="2800" dirty="0">
                <a:latin typeface="Baskerville Old Face" panose="02020602080505020303" pitchFamily="18" charset="0"/>
              </a:rPr>
              <a:t> UNCOIL AND IS CALLED </a:t>
            </a:r>
            <a:r>
              <a:rPr lang="en-US" sz="2800" b="1" u="sng" dirty="0">
                <a:latin typeface="Baskerville Old Face" panose="02020602080505020303" pitchFamily="18" charset="0"/>
              </a:rPr>
              <a:t>CHROMATIN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latin typeface="Baskerville Old Face" panose="02020602080505020303" pitchFamily="18" charset="0"/>
              </a:rPr>
              <a:t>G1-PHASE: </a:t>
            </a:r>
            <a:r>
              <a:rPr lang="en-US" sz="2800" dirty="0" smtClean="0">
                <a:latin typeface="Baskerville Old Face" panose="02020602080505020303" pitchFamily="18" charset="0"/>
              </a:rPr>
              <a:t>CELL </a:t>
            </a:r>
            <a:r>
              <a:rPr lang="en-US" sz="2800" dirty="0" smtClean="0">
                <a:latin typeface="Baskerville Old Face" panose="02020602080505020303" pitchFamily="18" charset="0"/>
              </a:rPr>
              <a:t>GROWTH OCCURS </a:t>
            </a:r>
            <a:endParaRPr lang="en-US" sz="2800" dirty="0" smtClean="0">
              <a:latin typeface="Baskerville Old Face" panose="02020602080505020303" pitchFamily="18" charset="0"/>
            </a:endParaRPr>
          </a:p>
          <a:p>
            <a:pPr marL="514350" indent="-514350">
              <a:buFont typeface="Wingdings 2" charset="2"/>
              <a:buAutoNum type="arabicPeriod"/>
            </a:pPr>
            <a:r>
              <a:rPr lang="en-US" sz="2800" b="1" dirty="0" smtClean="0">
                <a:latin typeface="Baskerville Old Face" panose="02020602080505020303" pitchFamily="18" charset="0"/>
              </a:rPr>
              <a:t>S-PHASE: </a:t>
            </a:r>
            <a:r>
              <a:rPr lang="en-US" sz="2800" dirty="0" smtClean="0">
                <a:latin typeface="Baskerville Old Face" panose="02020602080505020303" pitchFamily="18" charset="0"/>
              </a:rPr>
              <a:t>DNA </a:t>
            </a:r>
            <a:r>
              <a:rPr lang="en-US" sz="2800" dirty="0" smtClean="0">
                <a:latin typeface="Baskerville Old Face" panose="02020602080505020303" pitchFamily="18" charset="0"/>
              </a:rPr>
              <a:t>RELIPCATION </a:t>
            </a:r>
            <a:r>
              <a:rPr lang="en-US" sz="2800" dirty="0" smtClean="0">
                <a:latin typeface="Baskerville Old Face" panose="02020602080505020303" pitchFamily="18" charset="0"/>
              </a:rPr>
              <a:t>OCCURS</a:t>
            </a:r>
            <a:endParaRPr lang="en-US" sz="1000" dirty="0">
              <a:latin typeface="Baskerville Old Face" panose="02020602080505020303" pitchFamily="18" charset="0"/>
            </a:endParaRPr>
          </a:p>
          <a:p>
            <a:pPr marL="514350" indent="-514350">
              <a:buFont typeface="Wingdings 2" charset="2"/>
              <a:buAutoNum type="arabicPeriod"/>
            </a:pPr>
            <a:r>
              <a:rPr lang="en-US" sz="2800" b="1" dirty="0" smtClean="0">
                <a:latin typeface="Baskerville Old Face" panose="02020602080505020303" pitchFamily="18" charset="0"/>
              </a:rPr>
              <a:t>G2-PHASES: </a:t>
            </a:r>
            <a:r>
              <a:rPr lang="en-US" sz="2800" dirty="0" smtClean="0">
                <a:latin typeface="Baskerville Old Face" panose="02020602080505020303" pitchFamily="18" charset="0"/>
              </a:rPr>
              <a:t>CELL </a:t>
            </a:r>
            <a:r>
              <a:rPr lang="en-US" sz="2800" dirty="0" smtClean="0">
                <a:latin typeface="Baskerville Old Face" panose="02020602080505020303" pitchFamily="18" charset="0"/>
              </a:rPr>
              <a:t>CHECK POINT OCCURS </a:t>
            </a:r>
            <a:r>
              <a:rPr lang="en-US" sz="2800" dirty="0" smtClean="0">
                <a:latin typeface="Baskerville Old Face" panose="02020602080505020303" pitchFamily="18" charset="0"/>
              </a:rPr>
              <a:t>AND ADDITIONAL GROWTH</a:t>
            </a:r>
            <a:endParaRPr lang="en-US" sz="1000" dirty="0">
              <a:latin typeface="Baskerville Old Face" panose="020206020805050203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0496" y="2233823"/>
            <a:ext cx="3474731" cy="41154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89213" y="2233823"/>
            <a:ext cx="159569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Chromatin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89214" y="5306095"/>
            <a:ext cx="180176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Centrioles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58507" y="5029096"/>
            <a:ext cx="1223491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Nuclear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Envelope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9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817" y="691887"/>
            <a:ext cx="10571998" cy="970450"/>
          </a:xfrm>
        </p:spPr>
        <p:txBody>
          <a:bodyPr/>
          <a:lstStyle/>
          <a:p>
            <a:pPr algn="ctr"/>
            <a:r>
              <a:rPr lang="en-US" sz="96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PROPHASE</a:t>
            </a:r>
            <a:endParaRPr lang="en-US" sz="9600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512" y="2255916"/>
            <a:ext cx="6045727" cy="4635713"/>
          </a:xfrm>
        </p:spPr>
        <p:txBody>
          <a:bodyPr>
            <a:noAutofit/>
          </a:bodyPr>
          <a:lstStyle/>
          <a:p>
            <a:pPr>
              <a:buFont typeface="Wingdings 2" charset="2"/>
              <a:buAutoNum type="arabicPeriod"/>
            </a:pPr>
            <a:r>
              <a:rPr lang="en-US" sz="2800" dirty="0">
                <a:solidFill>
                  <a:srgbClr val="03ED0E"/>
                </a:solidFill>
                <a:latin typeface="Baskerville Old Face" panose="02020602080505020303" pitchFamily="18" charset="0"/>
              </a:rPr>
              <a:t>CHROMOSOMES </a:t>
            </a:r>
            <a:r>
              <a:rPr lang="en-US" sz="2800" dirty="0" smtClean="0">
                <a:solidFill>
                  <a:srgbClr val="03ED0E"/>
                </a:solidFill>
                <a:latin typeface="Baskerville Old Face" panose="02020602080505020303" pitchFamily="18" charset="0"/>
              </a:rPr>
              <a:t>CONDENSE (COIL UP AROUND </a:t>
            </a:r>
            <a:r>
              <a:rPr lang="en-US" sz="2800" b="1" u="sng" dirty="0" smtClean="0">
                <a:solidFill>
                  <a:srgbClr val="03ED0E"/>
                </a:solidFill>
                <a:latin typeface="Baskerville Old Face" panose="02020602080505020303" pitchFamily="18" charset="0"/>
              </a:rPr>
              <a:t>HISTONES</a:t>
            </a:r>
            <a:r>
              <a:rPr lang="en-US" sz="2800" dirty="0" smtClean="0">
                <a:solidFill>
                  <a:srgbClr val="03ED0E"/>
                </a:solidFill>
                <a:latin typeface="Baskerville Old Face" panose="02020602080505020303" pitchFamily="18" charset="0"/>
              </a:rPr>
              <a:t>)</a:t>
            </a:r>
          </a:p>
          <a:p>
            <a:pPr>
              <a:buFont typeface="Wingdings 2" charset="2"/>
              <a:buAutoNum type="arabicPeriod"/>
            </a:pPr>
            <a:r>
              <a:rPr lang="en-US" sz="2800" dirty="0" smtClean="0">
                <a:solidFill>
                  <a:srgbClr val="03ED0E"/>
                </a:solidFill>
                <a:latin typeface="Baskerville Old Face" panose="02020602080505020303" pitchFamily="18" charset="0"/>
              </a:rPr>
              <a:t>NUCLEAR </a:t>
            </a:r>
            <a:r>
              <a:rPr lang="en-US" sz="2800" dirty="0" smtClean="0">
                <a:solidFill>
                  <a:srgbClr val="03ED0E"/>
                </a:solidFill>
                <a:latin typeface="Baskerville Old Face" panose="02020602080505020303" pitchFamily="18" charset="0"/>
              </a:rPr>
              <a:t>ENVELOPE BREAKS DOWN</a:t>
            </a:r>
          </a:p>
          <a:p>
            <a:pPr>
              <a:buAutoNum type="arabicPeriod"/>
            </a:pPr>
            <a:endParaRPr lang="en-US" sz="1000" dirty="0" smtClean="0">
              <a:solidFill>
                <a:srgbClr val="03ED0E"/>
              </a:solidFill>
              <a:latin typeface="Baskerville Old Face" panose="02020602080505020303" pitchFamily="18" charset="0"/>
            </a:endParaRPr>
          </a:p>
          <a:p>
            <a:pPr>
              <a:buAutoNum type="arabicPeriod"/>
            </a:pPr>
            <a:r>
              <a:rPr lang="en-US" sz="2800" b="1" u="sng" dirty="0" smtClean="0">
                <a:solidFill>
                  <a:srgbClr val="03ED0E"/>
                </a:solidFill>
                <a:latin typeface="Baskerville Old Face" panose="02020602080505020303" pitchFamily="18" charset="0"/>
              </a:rPr>
              <a:t>SPINDLE FIBERS </a:t>
            </a:r>
            <a:r>
              <a:rPr lang="en-US" sz="2800" dirty="0" smtClean="0">
                <a:solidFill>
                  <a:srgbClr val="03ED0E"/>
                </a:solidFill>
                <a:latin typeface="Baskerville Old Face" panose="02020602080505020303" pitchFamily="18" charset="0"/>
              </a:rPr>
              <a:t>BEGIN TO FORM</a:t>
            </a:r>
          </a:p>
          <a:p>
            <a:pPr>
              <a:buAutoNum type="arabicPeriod"/>
            </a:pPr>
            <a:endParaRPr lang="en-US" sz="1000" dirty="0" smtClean="0">
              <a:solidFill>
                <a:srgbClr val="03ED0E"/>
              </a:solidFill>
              <a:latin typeface="Baskerville Old Face" panose="02020602080505020303" pitchFamily="18" charset="0"/>
            </a:endParaRPr>
          </a:p>
          <a:p>
            <a:pPr>
              <a:buAutoNum type="arabicPeriod"/>
            </a:pPr>
            <a:r>
              <a:rPr lang="en-US" sz="2800" b="1" u="sng" dirty="0" smtClean="0">
                <a:solidFill>
                  <a:srgbClr val="03ED0E"/>
                </a:solidFill>
                <a:latin typeface="Baskerville Old Face" panose="02020602080505020303" pitchFamily="18" charset="0"/>
              </a:rPr>
              <a:t>CENTRIOLES</a:t>
            </a:r>
            <a:r>
              <a:rPr lang="en-US" sz="2800" dirty="0" smtClean="0">
                <a:solidFill>
                  <a:srgbClr val="03ED0E"/>
                </a:solidFill>
                <a:latin typeface="Baskerville Old Face" panose="02020602080505020303" pitchFamily="18" charset="0"/>
              </a:rPr>
              <a:t> MOVE TO OPPOSITE POLES</a:t>
            </a:r>
          </a:p>
          <a:p>
            <a:pPr algn="ctr">
              <a:buAutoNum type="arabicPeriod"/>
            </a:pPr>
            <a:endParaRPr lang="en-US" sz="1000" dirty="0" smtClean="0">
              <a:solidFill>
                <a:srgbClr val="03ED0E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1398" y="2472743"/>
            <a:ext cx="3767238" cy="37899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81398" y="2472743"/>
            <a:ext cx="173864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Chromosome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20973" y="5370489"/>
            <a:ext cx="146839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Centriole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89365" y="5231989"/>
            <a:ext cx="1016354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Spindle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Fibers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85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288" y="679008"/>
            <a:ext cx="10571998" cy="970450"/>
          </a:xfrm>
        </p:spPr>
        <p:txBody>
          <a:bodyPr/>
          <a:lstStyle/>
          <a:p>
            <a:pPr algn="ctr"/>
            <a:r>
              <a:rPr lang="en-US" sz="96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METAPHASE</a:t>
            </a:r>
            <a:endParaRPr lang="en-US" sz="9600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926" y="2186862"/>
            <a:ext cx="5659361" cy="4397454"/>
          </a:xfrm>
        </p:spPr>
        <p:txBody>
          <a:bodyPr/>
          <a:lstStyle/>
          <a:p>
            <a:pPr>
              <a:buAutoNum type="arabicPeriod"/>
            </a:pPr>
            <a:r>
              <a:rPr lang="en-US" sz="2800" smtClean="0">
                <a:solidFill>
                  <a:srgbClr val="03ED0E"/>
                </a:solidFill>
                <a:latin typeface="Baskerville Old Face" panose="02020602080505020303" pitchFamily="18" charset="0"/>
              </a:rPr>
              <a:t>CHROMOSOMES </a:t>
            </a:r>
            <a:r>
              <a:rPr lang="en-US" sz="2800" smtClean="0">
                <a:solidFill>
                  <a:srgbClr val="03ED0E"/>
                </a:solidFill>
                <a:latin typeface="Baskerville Old Face" panose="02020602080505020303" pitchFamily="18" charset="0"/>
              </a:rPr>
              <a:t>ALIGN </a:t>
            </a:r>
            <a:r>
              <a:rPr lang="en-US" sz="2800" dirty="0" smtClean="0">
                <a:solidFill>
                  <a:srgbClr val="03ED0E"/>
                </a:solidFill>
                <a:latin typeface="Baskerville Old Face" panose="02020602080505020303" pitchFamily="18" charset="0"/>
              </a:rPr>
              <a:t>AT THE EQUATOR (MIDDLE)</a:t>
            </a:r>
          </a:p>
          <a:p>
            <a:pPr>
              <a:buAutoNum type="arabicPeriod"/>
            </a:pPr>
            <a:endParaRPr lang="en-US" sz="2800" dirty="0" smtClean="0">
              <a:solidFill>
                <a:srgbClr val="03ED0E"/>
              </a:solidFill>
              <a:latin typeface="Baskerville Old Face" panose="02020602080505020303" pitchFamily="18" charset="0"/>
            </a:endParaRPr>
          </a:p>
          <a:p>
            <a:pPr>
              <a:buAutoNum type="arabicPeriod"/>
            </a:pPr>
            <a:r>
              <a:rPr lang="en-US" sz="2800" dirty="0" smtClean="0">
                <a:solidFill>
                  <a:srgbClr val="03ED0E"/>
                </a:solidFill>
                <a:latin typeface="Baskerville Old Face" panose="02020602080505020303" pitchFamily="18" charset="0"/>
              </a:rPr>
              <a:t>CENTRIOLES AT OPPOSITE POLES </a:t>
            </a:r>
          </a:p>
          <a:p>
            <a:pPr>
              <a:buAutoNum type="arabicPeriod"/>
            </a:pPr>
            <a:endParaRPr lang="en-US" sz="2800" dirty="0" smtClean="0">
              <a:solidFill>
                <a:srgbClr val="03ED0E"/>
              </a:solidFill>
              <a:latin typeface="Baskerville Old Face" panose="02020602080505020303" pitchFamily="18" charset="0"/>
            </a:endParaRPr>
          </a:p>
          <a:p>
            <a:pPr>
              <a:buAutoNum type="arabicPeriod"/>
            </a:pPr>
            <a:r>
              <a:rPr lang="en-US" sz="2800" dirty="0" smtClean="0">
                <a:solidFill>
                  <a:srgbClr val="03ED0E"/>
                </a:solidFill>
                <a:latin typeface="Baskerville Old Face" panose="02020602080505020303" pitchFamily="18" charset="0"/>
              </a:rPr>
              <a:t>SPINDLE FIBERS ATTACH TO CHROMOSOMES</a:t>
            </a:r>
          </a:p>
          <a:p>
            <a:pPr marL="0" indent="0">
              <a:buNone/>
            </a:pPr>
            <a:endParaRPr lang="en-US" dirty="0">
              <a:solidFill>
                <a:srgbClr val="03ED0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4749" y="2342678"/>
            <a:ext cx="3026535" cy="40858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94749" y="2186862"/>
            <a:ext cx="111487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Equator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906590" y="2342678"/>
            <a:ext cx="501426" cy="36933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96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817" y="717644"/>
            <a:ext cx="10571998" cy="970450"/>
          </a:xfrm>
        </p:spPr>
        <p:txBody>
          <a:bodyPr/>
          <a:lstStyle/>
          <a:p>
            <a:pPr algn="ctr"/>
            <a:r>
              <a:rPr lang="en-US" sz="96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ANAPHASE</a:t>
            </a:r>
            <a:endParaRPr lang="en-US" sz="9600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091" y="2196530"/>
            <a:ext cx="6125149" cy="452624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03ED0E"/>
                </a:solidFill>
                <a:latin typeface="Baskerville Old Face" panose="02020602080505020303" pitchFamily="18" charset="0"/>
              </a:rPr>
              <a:t>SPINDLE FIBERS PULL SISTER </a:t>
            </a:r>
            <a:r>
              <a:rPr lang="en-US" sz="2800" b="1" u="sng" dirty="0" smtClean="0">
                <a:solidFill>
                  <a:srgbClr val="03ED0E"/>
                </a:solidFill>
                <a:latin typeface="Baskerville Old Face" panose="02020602080505020303" pitchFamily="18" charset="0"/>
              </a:rPr>
              <a:t>CHROMATIDS</a:t>
            </a:r>
            <a:r>
              <a:rPr lang="en-US" sz="2800" dirty="0" smtClean="0">
                <a:solidFill>
                  <a:srgbClr val="03ED0E"/>
                </a:solidFill>
                <a:latin typeface="Baskerville Old Face" panose="02020602080505020303" pitchFamily="18" charset="0"/>
              </a:rPr>
              <a:t> APART</a:t>
            </a:r>
          </a:p>
          <a:p>
            <a:pPr marL="514350" indent="-514350">
              <a:buAutoNum type="arabicPeriod"/>
            </a:pPr>
            <a:endParaRPr lang="en-US" sz="2800" dirty="0" smtClean="0">
              <a:solidFill>
                <a:srgbClr val="03ED0E"/>
              </a:solidFill>
              <a:latin typeface="Baskerville Old Face" panose="02020602080505020303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03ED0E"/>
                </a:solidFill>
                <a:latin typeface="Baskerville Old Face" panose="02020602080505020303" pitchFamily="18" charset="0"/>
              </a:rPr>
              <a:t>PLASMA MEMBRANE ELONGATES (looks like an oval)</a:t>
            </a:r>
          </a:p>
          <a:p>
            <a:pPr marL="514350" indent="-514350">
              <a:buAutoNum type="arabicPeriod"/>
            </a:pPr>
            <a:endParaRPr lang="en-US" sz="2800" dirty="0" smtClean="0">
              <a:solidFill>
                <a:srgbClr val="03ED0E"/>
              </a:solidFill>
              <a:latin typeface="Baskerville Old Face" panose="02020602080505020303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03ED0E"/>
                </a:solidFill>
                <a:latin typeface="Baskerville Old Face" panose="02020602080505020303" pitchFamily="18" charset="0"/>
              </a:rPr>
              <a:t>CYTOKINESIS BEGINS HERE</a:t>
            </a:r>
          </a:p>
          <a:p>
            <a:pPr marL="0" indent="0">
              <a:buNone/>
            </a:pPr>
            <a:endParaRPr lang="en-US" sz="2800" dirty="0">
              <a:latin typeface="Baskerville Old Face" panose="020206020805050203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3685" y="2015353"/>
            <a:ext cx="4224272" cy="47074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07240" y="2015353"/>
            <a:ext cx="212501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Sister Chromatids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078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332" y="679008"/>
            <a:ext cx="10571998" cy="970450"/>
          </a:xfrm>
        </p:spPr>
        <p:txBody>
          <a:bodyPr/>
          <a:lstStyle/>
          <a:p>
            <a:pPr algn="ctr"/>
            <a:r>
              <a:rPr lang="en-US" sz="96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TELOPHASE</a:t>
            </a:r>
            <a:endParaRPr lang="en-US" sz="9600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193" y="2305319"/>
            <a:ext cx="6457852" cy="5201976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en-US" sz="4500" dirty="0" smtClean="0">
                <a:solidFill>
                  <a:srgbClr val="03ED0E"/>
                </a:solidFill>
                <a:latin typeface="Baskerville Old Face" panose="02020602080505020303" pitchFamily="18" charset="0"/>
              </a:rPr>
              <a:t>CELL BEGINS TO CLEAVE AND FORM TWO IDENTICAL DAUGHTER CELLS</a:t>
            </a:r>
          </a:p>
          <a:p>
            <a:pPr marL="514350" indent="-514350">
              <a:buAutoNum type="arabicPeriod"/>
            </a:pPr>
            <a:endParaRPr lang="en-US" sz="4500" dirty="0" smtClean="0">
              <a:solidFill>
                <a:srgbClr val="03ED0E"/>
              </a:solidFill>
              <a:latin typeface="Baskerville Old Face" panose="02020602080505020303" pitchFamily="18" charset="0"/>
            </a:endParaRPr>
          </a:p>
          <a:p>
            <a:pPr marL="514350" indent="-514350">
              <a:buFont typeface="Wingdings 2" charset="2"/>
              <a:buAutoNum type="arabicPeriod"/>
            </a:pPr>
            <a:r>
              <a:rPr lang="en-US" sz="4500" dirty="0">
                <a:solidFill>
                  <a:srgbClr val="03ED0E"/>
                </a:solidFill>
                <a:latin typeface="Baskerville Old Face" panose="02020602080505020303" pitchFamily="18" charset="0"/>
              </a:rPr>
              <a:t>NUCLEAR ENVELOPE BEGINS TO </a:t>
            </a:r>
            <a:r>
              <a:rPr lang="en-US" sz="4500" dirty="0" smtClean="0">
                <a:solidFill>
                  <a:srgbClr val="03ED0E"/>
                </a:solidFill>
                <a:latin typeface="Baskerville Old Face" panose="02020602080505020303" pitchFamily="18" charset="0"/>
              </a:rPr>
              <a:t>FORM</a:t>
            </a:r>
          </a:p>
          <a:p>
            <a:pPr marL="514350" indent="-514350">
              <a:buFont typeface="Wingdings 2" charset="2"/>
              <a:buAutoNum type="arabicPeriod"/>
            </a:pPr>
            <a:endParaRPr lang="en-US" sz="4500" dirty="0" smtClean="0">
              <a:solidFill>
                <a:srgbClr val="03ED0E"/>
              </a:solidFill>
              <a:latin typeface="Baskerville Old Face" panose="02020602080505020303" pitchFamily="18" charset="0"/>
            </a:endParaRPr>
          </a:p>
          <a:p>
            <a:pPr marL="514350" indent="-514350">
              <a:buFont typeface="Wingdings 2" charset="2"/>
              <a:buAutoNum type="arabicPeriod"/>
            </a:pPr>
            <a:r>
              <a:rPr lang="en-US" sz="4500" dirty="0" smtClean="0">
                <a:solidFill>
                  <a:srgbClr val="03ED0E"/>
                </a:solidFill>
                <a:latin typeface="Baskerville Old Face" panose="02020602080505020303" pitchFamily="18" charset="0"/>
              </a:rPr>
              <a:t>CHROMOSOMES START TO </a:t>
            </a:r>
            <a:r>
              <a:rPr lang="en-US" sz="4500" dirty="0">
                <a:solidFill>
                  <a:srgbClr val="03ED0E"/>
                </a:solidFill>
                <a:latin typeface="Baskerville Old Face" panose="02020602080505020303" pitchFamily="18" charset="0"/>
              </a:rPr>
              <a:t>UNCOIL (</a:t>
            </a:r>
            <a:r>
              <a:rPr lang="en-US" sz="4500" dirty="0" smtClean="0">
                <a:solidFill>
                  <a:srgbClr val="03ED0E"/>
                </a:solidFill>
                <a:latin typeface="Baskerville Old Face" panose="02020602080505020303" pitchFamily="18" charset="0"/>
              </a:rPr>
              <a:t>CHROMATIN)</a:t>
            </a:r>
          </a:p>
          <a:p>
            <a:pPr marL="514350" indent="-514350">
              <a:buFont typeface="Wingdings 2" charset="2"/>
              <a:buAutoNum type="arabicPeriod"/>
            </a:pPr>
            <a:endParaRPr lang="en-US" sz="4500" dirty="0" smtClean="0">
              <a:solidFill>
                <a:srgbClr val="03ED0E"/>
              </a:solidFill>
              <a:latin typeface="Baskerville Old Face" panose="02020602080505020303" pitchFamily="18" charset="0"/>
            </a:endParaRPr>
          </a:p>
          <a:p>
            <a:pPr marL="514350" indent="-514350">
              <a:buFont typeface="Wingdings 2" charset="2"/>
              <a:buAutoNum type="arabicPeriod"/>
            </a:pPr>
            <a:r>
              <a:rPr lang="en-US" sz="4500" dirty="0">
                <a:solidFill>
                  <a:srgbClr val="03ED0E"/>
                </a:solidFill>
                <a:latin typeface="Baskerville Old Face" panose="02020602080505020303" pitchFamily="18" charset="0"/>
              </a:rPr>
              <a:t>SPINDLE FIBERS ARE DISSOLVING</a:t>
            </a:r>
          </a:p>
          <a:p>
            <a:pPr marL="514350" indent="-514350">
              <a:buFont typeface="Wingdings 2" charset="2"/>
              <a:buAutoNum type="arabicPeriod"/>
            </a:pPr>
            <a:endParaRPr lang="en-US" sz="2800" dirty="0">
              <a:solidFill>
                <a:srgbClr val="03ED0E"/>
              </a:solidFill>
              <a:latin typeface="Baskerville Old Face" panose="02020602080505020303" pitchFamily="18" charset="0"/>
            </a:endParaRPr>
          </a:p>
          <a:p>
            <a:pPr marL="514350" indent="-514350">
              <a:buFont typeface="Wingdings 2" charset="2"/>
              <a:buAutoNum type="arabicPeriod"/>
            </a:pPr>
            <a:endParaRPr lang="en-US" sz="2800" dirty="0">
              <a:solidFill>
                <a:srgbClr val="03ED0E"/>
              </a:solidFill>
              <a:latin typeface="Baskerville Old Face" panose="02020602080505020303" pitchFamily="18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solidFill>
                <a:srgbClr val="03ED0E"/>
              </a:solidFill>
              <a:latin typeface="Baskerville Old Face" panose="02020602080505020303" pitchFamily="18" charset="0"/>
            </a:endParaRPr>
          </a:p>
          <a:p>
            <a:endParaRPr lang="en-US" sz="2800" dirty="0">
              <a:solidFill>
                <a:srgbClr val="03ED0E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4907" y="2215166"/>
            <a:ext cx="4584692" cy="40600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43904" y="5112913"/>
            <a:ext cx="186146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Chromosomes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27253" y="5482245"/>
            <a:ext cx="225472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Cleavage Furrow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09089" y="2215166"/>
            <a:ext cx="111051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Nuclear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Envelope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11240331" y="2799942"/>
            <a:ext cx="208987" cy="34250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776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1826" y="679008"/>
            <a:ext cx="10571998" cy="970450"/>
          </a:xfrm>
        </p:spPr>
        <p:txBody>
          <a:bodyPr/>
          <a:lstStyle/>
          <a:p>
            <a:r>
              <a:rPr lang="en-US" sz="96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CYTOKINESIS</a:t>
            </a:r>
            <a:endParaRPr lang="en-US" sz="9600" dirty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0" y="2260924"/>
            <a:ext cx="5512157" cy="4635713"/>
          </a:xfrm>
        </p:spPr>
        <p:txBody>
          <a:bodyPr>
            <a:normAutofit fontScale="92500" lnSpcReduction="10000"/>
          </a:bodyPr>
          <a:lstStyle/>
          <a:p>
            <a:pPr>
              <a:buAutoNum type="arabicPeriod"/>
            </a:pPr>
            <a:r>
              <a:rPr lang="en-US" sz="2800" dirty="0" smtClean="0"/>
              <a:t>CYTOKINESIS BEGINS IN ANAPHASE </a:t>
            </a:r>
          </a:p>
          <a:p>
            <a:pPr>
              <a:buAutoNum type="arabicPeriod"/>
            </a:pPr>
            <a:endParaRPr lang="en-US" sz="2800" dirty="0" smtClean="0"/>
          </a:p>
          <a:p>
            <a:pPr>
              <a:buAutoNum type="arabicPeriod"/>
            </a:pPr>
            <a:r>
              <a:rPr lang="en-US" sz="2800" dirty="0" smtClean="0"/>
              <a:t>DIVISION OF THE CYTOPLASM &amp; ORGANELLES</a:t>
            </a:r>
          </a:p>
          <a:p>
            <a:pPr>
              <a:buAutoNum type="arabicPeriod"/>
            </a:pPr>
            <a:endParaRPr lang="en-US" sz="2800" dirty="0" smtClean="0"/>
          </a:p>
          <a:p>
            <a:pPr>
              <a:buAutoNum type="arabicPeriod"/>
            </a:pPr>
            <a:r>
              <a:rPr lang="en-US" sz="2800" dirty="0" smtClean="0"/>
              <a:t>RESULTS IN 2 IDENTICAL </a:t>
            </a:r>
            <a:r>
              <a:rPr lang="en-US" sz="2800" b="1" u="sng" dirty="0" smtClean="0"/>
              <a:t>DIPLOID</a:t>
            </a:r>
            <a:r>
              <a:rPr lang="en-US" sz="2800" dirty="0" smtClean="0"/>
              <a:t> DAUGHTER CELLS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b="1" u="sng" dirty="0" smtClean="0"/>
              <a:t>DIPLOID</a:t>
            </a:r>
            <a:r>
              <a:rPr lang="en-US" sz="2600" dirty="0" smtClean="0"/>
              <a:t> – CONTAINS 2 OF EACH CHROMOSOME</a:t>
            </a:r>
            <a:r>
              <a:rPr lang="en-US" sz="2600" dirty="0" smtClean="0"/>
              <a:t> </a:t>
            </a:r>
            <a:endParaRPr lang="en-US" sz="2600" dirty="0" smtClean="0"/>
          </a:p>
          <a:p>
            <a:pPr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2254" y="2678807"/>
            <a:ext cx="5102390" cy="35159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45607" y="2678807"/>
            <a:ext cx="1834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Daughter Cells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8345510" y="2962141"/>
            <a:ext cx="180304" cy="38636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9401577" y="3029575"/>
            <a:ext cx="283336" cy="28029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177165" y="5278194"/>
            <a:ext cx="1366080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Chromatin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755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375" y="4169182"/>
            <a:ext cx="12054625" cy="970450"/>
          </a:xfrm>
        </p:spPr>
        <p:txBody>
          <a:bodyPr/>
          <a:lstStyle/>
          <a:p>
            <a:pPr algn="ctr"/>
            <a:r>
              <a:rPr lang="en-US" sz="6000" dirty="0" smtClean="0">
                <a:solidFill>
                  <a:srgbClr val="CC00CC"/>
                </a:solidFill>
              </a:rPr>
              <a:t>CELL CYCLE</a:t>
            </a:r>
            <a:r>
              <a:rPr lang="en-US" sz="6000" dirty="0" smtClean="0">
                <a:solidFill>
                  <a:srgbClr val="CC00CC"/>
                </a:solidFill>
              </a:rPr>
              <a:t>: </a:t>
            </a:r>
            <a:r>
              <a:rPr lang="en-US" sz="6000" dirty="0" smtClean="0">
                <a:solidFill>
                  <a:srgbClr val="CC00CC"/>
                </a:solidFill>
              </a:rPr>
              <a:t/>
            </a:r>
            <a:br>
              <a:rPr lang="en-US" sz="6000" dirty="0" smtClean="0">
                <a:solidFill>
                  <a:srgbClr val="CC00CC"/>
                </a:solidFill>
              </a:rPr>
            </a:br>
            <a:r>
              <a:rPr lang="en-US" sz="6000" dirty="0" smtClean="0">
                <a:solidFill>
                  <a:srgbClr val="CC00CC"/>
                </a:solidFill>
              </a:rPr>
              <a:t>  </a:t>
            </a:r>
            <a:br>
              <a:rPr lang="en-US" sz="6000" dirty="0" smtClean="0">
                <a:solidFill>
                  <a:srgbClr val="CC00CC"/>
                </a:solidFill>
              </a:rPr>
            </a:br>
            <a:r>
              <a:rPr lang="en-US" sz="6000" dirty="0" smtClean="0">
                <a:solidFill>
                  <a:srgbClr val="CC00CC"/>
                </a:solidFill>
              </a:rPr>
              <a:t> PLANT CELL </a:t>
            </a:r>
            <a:br>
              <a:rPr lang="en-US" sz="6000" dirty="0" smtClean="0">
                <a:solidFill>
                  <a:srgbClr val="CC00CC"/>
                </a:solidFill>
              </a:rPr>
            </a:br>
            <a:r>
              <a:rPr lang="en-US" sz="6000" dirty="0" smtClean="0">
                <a:solidFill>
                  <a:srgbClr val="CC00CC"/>
                </a:solidFill>
              </a:rPr>
              <a:t>vs</a:t>
            </a:r>
            <a:br>
              <a:rPr lang="en-US" sz="6000" dirty="0" smtClean="0">
                <a:solidFill>
                  <a:srgbClr val="CC00CC"/>
                </a:solidFill>
              </a:rPr>
            </a:br>
            <a:r>
              <a:rPr lang="en-US" sz="6000" dirty="0" smtClean="0">
                <a:solidFill>
                  <a:srgbClr val="CC00CC"/>
                </a:solidFill>
              </a:rPr>
              <a:t> ANIMAL CELL</a:t>
            </a:r>
            <a:endParaRPr lang="en-US" sz="6000" dirty="0">
              <a:solidFill>
                <a:srgbClr val="CC00CC"/>
              </a:solidFill>
            </a:endParaRPr>
          </a:p>
        </p:txBody>
      </p:sp>
      <p:pic>
        <p:nvPicPr>
          <p:cNvPr id="1026" name="Picture 2" descr="http://wiki.district87.org/images/9/9f/Plant_cell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605589" y="1988934"/>
            <a:ext cx="6782492" cy="286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283516" y="2026084"/>
            <a:ext cx="6611167" cy="278717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552369" y="5685182"/>
            <a:ext cx="7951" cy="739472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285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4307</TotalTime>
  <Words>168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Baskerville Old Face</vt:lpstr>
      <vt:lpstr>Century Gothic</vt:lpstr>
      <vt:lpstr>Wingdings 2</vt:lpstr>
      <vt:lpstr>Quotable</vt:lpstr>
      <vt:lpstr>Cell Cycle</vt:lpstr>
      <vt:lpstr>INTERPHASE</vt:lpstr>
      <vt:lpstr>PROPHASE</vt:lpstr>
      <vt:lpstr>METAPHASE</vt:lpstr>
      <vt:lpstr>ANAPHASE</vt:lpstr>
      <vt:lpstr>TELOPHASE</vt:lpstr>
      <vt:lpstr>CYTOKINESIS</vt:lpstr>
      <vt:lpstr>CELL CYCLE:      PLANT CELL  vs  ANIMAL CELL</vt:lpstr>
    </vt:vector>
  </TitlesOfParts>
  <Company>North East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Cycle</dc:title>
  <dc:creator>Brown, Andrea</dc:creator>
  <cp:lastModifiedBy>Scott, Matthew A</cp:lastModifiedBy>
  <cp:revision>18</cp:revision>
  <dcterms:created xsi:type="dcterms:W3CDTF">2014-10-20T14:11:00Z</dcterms:created>
  <dcterms:modified xsi:type="dcterms:W3CDTF">2016-01-15T16:08:14Z</dcterms:modified>
</cp:coreProperties>
</file>