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22" r:id="rId2"/>
  </p:sldMasterIdLst>
  <p:notesMasterIdLst>
    <p:notesMasterId r:id="rId42"/>
  </p:notesMasterIdLst>
  <p:sldIdLst>
    <p:sldId id="256" r:id="rId3"/>
    <p:sldId id="347" r:id="rId4"/>
    <p:sldId id="263" r:id="rId5"/>
    <p:sldId id="271" r:id="rId6"/>
    <p:sldId id="351" r:id="rId7"/>
    <p:sldId id="348" r:id="rId8"/>
    <p:sldId id="346" r:id="rId9"/>
    <p:sldId id="354" r:id="rId10"/>
    <p:sldId id="345" r:id="rId11"/>
    <p:sldId id="359" r:id="rId12"/>
    <p:sldId id="358" r:id="rId13"/>
    <p:sldId id="356" r:id="rId14"/>
    <p:sldId id="357" r:id="rId15"/>
    <p:sldId id="360" r:id="rId16"/>
    <p:sldId id="272" r:id="rId17"/>
    <p:sldId id="276" r:id="rId18"/>
    <p:sldId id="355" r:id="rId19"/>
    <p:sldId id="279" r:id="rId20"/>
    <p:sldId id="277" r:id="rId21"/>
    <p:sldId id="350" r:id="rId22"/>
    <p:sldId id="349" r:id="rId23"/>
    <p:sldId id="259" r:id="rId24"/>
    <p:sldId id="261" r:id="rId25"/>
    <p:sldId id="262" r:id="rId26"/>
    <p:sldId id="352" r:id="rId27"/>
    <p:sldId id="353" r:id="rId28"/>
    <p:sldId id="334" r:id="rId29"/>
    <p:sldId id="311" r:id="rId30"/>
    <p:sldId id="322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A2410-6876-4F03-B9E7-AEB2B12A155D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1EC9D-4555-4164-BF71-4155E29899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2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5400" y="5562600"/>
            <a:ext cx="4038600" cy="46037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6172200"/>
            <a:ext cx="3810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5829A9-BA5E-44B4-9077-662679CB312E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E7159-2AA7-4209-B59D-36A7B39D1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5829A9-BA5E-44B4-9077-662679CB312E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E7159-2AA7-4209-B59D-36A7B39D1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5829A9-BA5E-44B4-9077-662679CB312E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E7159-2AA7-4209-B59D-36A7B39D1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829A9-BA5E-44B4-9077-662679CB312E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E7159-2AA7-4209-B59D-36A7B39D1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35E16-1E5C-4AB3-9E90-46BD577CB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F355F-8854-49B8-AD98-113012271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1F4D3-28A3-4329-97BA-F8729EF27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F79C9-23C2-4BB8-B050-2C3B4BB9E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745E-7482-46C9-BAC4-494EA0AF7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829A9-BA5E-44B4-9077-662679CB312E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E7159-2AA7-4209-B59D-36A7B39D1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829A9-BA5E-44B4-9077-662679CB312E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E7159-2AA7-4209-B59D-36A7B39D1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5829A9-BA5E-44B4-9077-662679CB312E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E7159-2AA7-4209-B59D-36A7B39D1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829A9-BA5E-44B4-9077-662679CB312E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E7159-2AA7-4209-B59D-36A7B39D1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829A9-BA5E-44B4-9077-662679CB312E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E7159-2AA7-4209-B59D-36A7B39D1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829A9-BA5E-44B4-9077-662679CB312E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E7159-2AA7-4209-B59D-36A7B39D1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829A9-BA5E-44B4-9077-662679CB312E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E7159-2AA7-4209-B59D-36A7B39D1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829A9-BA5E-44B4-9077-662679CB312E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E7159-2AA7-4209-B59D-36A7B39D1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829A9-BA5E-44B4-9077-662679CB312E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E7159-2AA7-4209-B59D-36A7B39D1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829A9-BA5E-44B4-9077-662679CB312E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E7159-2AA7-4209-B59D-36A7B39D11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829A9-BA5E-44B4-9077-662679CB312E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E7159-2AA7-4209-B59D-36A7B39D1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829A9-BA5E-44B4-9077-662679CB312E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E7159-2AA7-4209-B59D-36A7B39D1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829A9-BA5E-44B4-9077-662679CB312E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E7159-2AA7-4209-B59D-36A7B39D1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5829A9-BA5E-44B4-9077-662679CB312E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E7159-2AA7-4209-B59D-36A7B39D1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5829A9-BA5E-44B4-9077-662679CB312E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E7159-2AA7-4209-B59D-36A7B39D1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5829A9-BA5E-44B4-9077-662679CB312E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E7159-2AA7-4209-B59D-36A7B39D1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5829A9-BA5E-44B4-9077-662679CB312E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E7159-2AA7-4209-B59D-36A7B39D1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5829A9-BA5E-44B4-9077-662679CB312E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E7159-2AA7-4209-B59D-36A7B39D1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5829A9-BA5E-44B4-9077-662679CB312E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E7159-2AA7-4209-B59D-36A7B39D1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5829A9-BA5E-44B4-9077-662679CB312E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E7159-2AA7-4209-B59D-36A7B39D1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70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45829A9-BA5E-44B4-9077-662679CB312E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03E7159-2AA7-4209-B59D-36A7B39D1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45829A9-BA5E-44B4-9077-662679CB312E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03E7159-2AA7-4209-B59D-36A7B39D1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20.png"/><Relationship Id="rId4" Type="http://schemas.openxmlformats.org/officeDocument/2006/relationships/tags" Target="../tags/tag4.xml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10" Type="http://schemas.openxmlformats.org/officeDocument/2006/relationships/image" Target="../media/image19.png"/><Relationship Id="rId4" Type="http://schemas.openxmlformats.org/officeDocument/2006/relationships/tags" Target="../tags/tag11.xml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10" Type="http://schemas.openxmlformats.org/officeDocument/2006/relationships/image" Target="../media/image19.png"/><Relationship Id="rId4" Type="http://schemas.openxmlformats.org/officeDocument/2006/relationships/tags" Target="../tags/tag18.xml"/><Relationship Id="rId9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Bacteria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 algn="l"/>
            <a:r>
              <a:rPr lang="en-US" sz="2400" smtClean="0"/>
              <a:t>4D  identify and describe the role of bacteria in maintaining health such as in digestion and causing diseases such as in streptococcus infections and diphtheria.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idx="1"/>
          </p:nvPr>
        </p:nvSpPr>
        <p:spPr>
          <a:xfrm>
            <a:off x="304800" y="3071813"/>
            <a:ext cx="8534400" cy="1500187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Viruses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(left side)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25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yringedrop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smallp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04800"/>
            <a:ext cx="3810000" cy="3048000"/>
          </a:xfrm>
          <a:prstGeom prst="rect">
            <a:avLst/>
          </a:prstGeom>
        </p:spPr>
      </p:pic>
      <p:pic>
        <p:nvPicPr>
          <p:cNvPr id="6" name="Picture 5" descr="w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3581400"/>
            <a:ext cx="38100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5257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Harmful:</a:t>
            </a:r>
          </a:p>
          <a:p>
            <a:r>
              <a:rPr lang="en-US" sz="2200" b="1" dirty="0" smtClean="0"/>
              <a:t>Something that causes disease is called </a:t>
            </a:r>
            <a:r>
              <a:rPr lang="en-US" sz="2200" b="1" u="sng" dirty="0" smtClean="0"/>
              <a:t>pathogenic</a:t>
            </a:r>
            <a:endParaRPr lang="en-US" sz="2200" b="1" dirty="0" smtClean="0"/>
          </a:p>
          <a:p>
            <a:r>
              <a:rPr lang="en-US" sz="2200" b="1" dirty="0" smtClean="0"/>
              <a:t>A disease producing agent is called a </a:t>
            </a:r>
            <a:r>
              <a:rPr lang="en-US" sz="2200" b="1" u="sng" dirty="0" smtClean="0"/>
              <a:t>pathogen</a:t>
            </a:r>
          </a:p>
          <a:p>
            <a:r>
              <a:rPr lang="en-US" dirty="0"/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8288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Human Diseases: </a:t>
            </a:r>
            <a:r>
              <a:rPr lang="en-US" sz="2000" b="1" u="sng" dirty="0" smtClean="0"/>
              <a:t>Warts, common cold, Influenza (flu), Smallpox, Ebola, Herpes, AIDS, Chicken pox, Rabies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8194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Viruses can be </a:t>
            </a:r>
            <a:r>
              <a:rPr lang="en-US" sz="2000" b="1" u="sng" dirty="0" smtClean="0"/>
              <a:t>prevented</a:t>
            </a:r>
            <a:r>
              <a:rPr lang="en-US" sz="2000" b="1" dirty="0" smtClean="0"/>
              <a:t> with </a:t>
            </a:r>
            <a:r>
              <a:rPr lang="en-US" sz="2000" b="1" u="sng" dirty="0" smtClean="0"/>
              <a:t>vaccines</a:t>
            </a:r>
            <a:r>
              <a:rPr lang="en-US" sz="2000" b="1" dirty="0" smtClean="0"/>
              <a:t>, but NOT treated with antibiotics.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191000"/>
            <a:ext cx="5257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Beneficial:</a:t>
            </a:r>
          </a:p>
          <a:p>
            <a:pPr marL="228600"/>
            <a:r>
              <a:rPr lang="en-US" sz="2200" b="1" u="sng" dirty="0" smtClean="0"/>
              <a:t>Genetic Engineering</a:t>
            </a:r>
            <a:r>
              <a:rPr lang="en-US" sz="2200" b="1" dirty="0" smtClean="0"/>
              <a:t>—harmless  virus carries genes into cells.</a:t>
            </a:r>
          </a:p>
          <a:p>
            <a:pPr marL="228600"/>
            <a:r>
              <a:rPr lang="en-US" sz="2200" b="1" u="sng" dirty="0" smtClean="0"/>
              <a:t>Phage Therapy</a:t>
            </a:r>
            <a:r>
              <a:rPr lang="en-US" sz="2200" b="1" dirty="0" smtClean="0"/>
              <a:t> – using viruses to kill pathogenic bacteria</a:t>
            </a:r>
            <a:endParaRPr lang="en-US" sz="2200" b="1" u="sng" dirty="0" smtClean="0"/>
          </a:p>
          <a:p>
            <a:r>
              <a:rPr lang="en-US" dirty="0"/>
              <a:t>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7463" y="3733800"/>
            <a:ext cx="2958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(antibiotics treat </a:t>
            </a:r>
            <a:r>
              <a:rPr lang="en-US" sz="2000" b="1" u="sng" dirty="0" smtClean="0"/>
              <a:t>bacteria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5131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Body’s Response to Viruses (Antibodies)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In the US, viruses are responsible for approx. 80% of all infectious disease.</a:t>
            </a:r>
          </a:p>
          <a:p>
            <a:pPr eaLnBrk="1" hangingPunct="1"/>
            <a:r>
              <a:rPr lang="en-US" altLang="en-US" sz="2800" dirty="0" smtClean="0"/>
              <a:t>Mammals protect themselves by producing </a:t>
            </a:r>
            <a:r>
              <a:rPr lang="en-US" altLang="en-US" sz="2800" b="1" u="sng" dirty="0" smtClean="0"/>
              <a:t>antibodies</a:t>
            </a:r>
            <a:r>
              <a:rPr lang="en-US" altLang="en-US" sz="2800" dirty="0" smtClean="0"/>
              <a:t> to the virus</a:t>
            </a:r>
          </a:p>
          <a:p>
            <a:pPr eaLnBrk="1" hangingPunct="1"/>
            <a:r>
              <a:rPr lang="en-US" altLang="en-US" sz="2800" dirty="0" smtClean="0"/>
              <a:t>An antibody is a protein secreted by cells in the immune system in response to a foreign substance in the body.</a:t>
            </a:r>
          </a:p>
          <a:p>
            <a:r>
              <a:rPr lang="en-US" altLang="en-US" sz="2800" dirty="0"/>
              <a:t>The antibodies attach to the virus and flag it.</a:t>
            </a:r>
          </a:p>
          <a:p>
            <a:r>
              <a:rPr lang="en-US" altLang="en-US" sz="2800" dirty="0"/>
              <a:t>If the virus was not destroyed directly by the antibody or held </a:t>
            </a:r>
            <a:r>
              <a:rPr lang="en-US" altLang="en-US" sz="2800" dirty="0" smtClean="0"/>
              <a:t>captive </a:t>
            </a:r>
            <a:r>
              <a:rPr lang="en-US" altLang="en-US" sz="2800" dirty="0"/>
              <a:t>by it until the virus can be surrounded and destroyed by white blood </a:t>
            </a:r>
            <a:r>
              <a:rPr lang="en-US" altLang="en-US" sz="2800" dirty="0" smtClean="0"/>
              <a:t>cells</a:t>
            </a:r>
            <a:endParaRPr lang="en-US" altLang="en-US" dirty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2363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Body’s Response to Viruses (Antibodies)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z="2800" dirty="0" smtClean="0"/>
              <a:t>If this doesn’t happen, the body can be </a:t>
            </a:r>
            <a:r>
              <a:rPr lang="en-US" altLang="en-US" sz="2800" dirty="0" err="1" smtClean="0"/>
              <a:t>reinfected</a:t>
            </a:r>
            <a:endParaRPr lang="en-US" altLang="en-US" sz="2800" dirty="0" smtClean="0"/>
          </a:p>
          <a:p>
            <a:r>
              <a:rPr lang="en-US" altLang="en-US" sz="2800" dirty="0" smtClean="0"/>
              <a:t>These </a:t>
            </a:r>
            <a:r>
              <a:rPr lang="en-US" altLang="en-US" sz="2800" dirty="0"/>
              <a:t>specific </a:t>
            </a:r>
            <a:r>
              <a:rPr lang="en-US" altLang="en-US" sz="2800" b="1" u="sng" dirty="0"/>
              <a:t>antibodies</a:t>
            </a:r>
            <a:r>
              <a:rPr lang="en-US" altLang="en-US" sz="2800" dirty="0"/>
              <a:t> remain in the body of the organism after the virus has been destroyed.</a:t>
            </a:r>
          </a:p>
          <a:p>
            <a:r>
              <a:rPr lang="en-US" altLang="en-US" sz="2800" dirty="0" smtClean="0"/>
              <a:t>If the same virus attempts another invasion, it is quickly killed by the antibodies.</a:t>
            </a:r>
          </a:p>
          <a:p>
            <a:pPr lvl="0"/>
            <a:r>
              <a:rPr lang="en-US" sz="2800" dirty="0" smtClean="0"/>
              <a:t>Vaccines cause the body to produce antibodies to a virus to prevent infection</a:t>
            </a:r>
            <a:endParaRPr lang="en-US" sz="3200" dirty="0" smtClean="0"/>
          </a:p>
          <a:p>
            <a:pPr lvl="1"/>
            <a:r>
              <a:rPr lang="en-US" sz="2800" dirty="0" smtClean="0"/>
              <a:t>Sometimes similar viruses are used to make vaccines for other viruses.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13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idx="1"/>
          </p:nvPr>
        </p:nvSpPr>
        <p:spPr>
          <a:xfrm>
            <a:off x="304800" y="2590800"/>
            <a:ext cx="8534400" cy="1500187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Bacteria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(right side</a:t>
            </a:r>
            <a:r>
              <a:rPr lang="en-US" sz="4400" b="1" dirty="0" smtClean="0">
                <a:solidFill>
                  <a:srgbClr val="002060"/>
                </a:solidFill>
              </a:rPr>
              <a:t>)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14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 Benefits of </a:t>
            </a:r>
            <a:r>
              <a:rPr lang="en-US" dirty="0" smtClean="0"/>
              <a:t> </a:t>
            </a:r>
            <a:r>
              <a:rPr lang="en-US" b="1" dirty="0" smtClean="0"/>
              <a:t>Bacteria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8077200" cy="4754563"/>
          </a:xfrm>
        </p:spPr>
        <p:txBody>
          <a:bodyPr/>
          <a:lstStyle/>
          <a:p>
            <a:r>
              <a:rPr lang="en-US" altLang="en-US" b="1" dirty="0"/>
              <a:t>Bacteria are vital to maintaining the living world because</a:t>
            </a:r>
            <a:r>
              <a:rPr lang="en-US" altLang="en-US" b="1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Some are producers and can put oxygen back into the atmosphere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They are decomposers and can break down dead organic matter</a:t>
            </a:r>
          </a:p>
          <a:p>
            <a:pPr marL="914400" lvl="1" indent="-457200">
              <a:buFont typeface="+mj-lt"/>
              <a:buAutoNum type="arabicPeriod"/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400" dirty="0" smtClean="0"/>
              <a:t>Nitrogen </a:t>
            </a:r>
            <a:r>
              <a:rPr lang="en-US" altLang="en-US" sz="2400" dirty="0"/>
              <a:t>fixation – bacteria live in symbiotic relationship with legumes (bean plants) to convert nitrogen gas to a usable form of nitrogen for plants.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1157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Beneficial Bacteria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2400" dirty="0"/>
              <a:t>4</a:t>
            </a:r>
            <a:r>
              <a:rPr lang="en-US" sz="2400" dirty="0" smtClean="0"/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Bacteria can also be helpful in the large intestine by preventing infections and producing substances we need, such as vitamin B and K.</a:t>
            </a: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/>
              <a:t>5</a:t>
            </a:r>
            <a:r>
              <a:rPr lang="en-US" sz="2400" dirty="0" smtClean="0"/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Bacteria </a:t>
            </a:r>
            <a:r>
              <a:rPr lang="en-US" sz="2400" dirty="0">
                <a:solidFill>
                  <a:schemeClr val="bg1"/>
                </a:solidFill>
              </a:rPr>
              <a:t>are also essential to the production of yogurt, cheese, and pickles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sz="3600" dirty="0" smtClean="0"/>
          </a:p>
        </p:txBody>
      </p:sp>
      <p:pic>
        <p:nvPicPr>
          <p:cNvPr id="6148" name="Picture 1" descr="Intestinal g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8488" y="1821318"/>
            <a:ext cx="1826912" cy="160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hees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9999" y="4674640"/>
            <a:ext cx="1714013" cy="1573760"/>
          </a:xfrm>
          <a:prstGeom prst="rect">
            <a:avLst/>
          </a:prstGeom>
        </p:spPr>
      </p:pic>
      <p:pic>
        <p:nvPicPr>
          <p:cNvPr id="8" name="Picture 7" descr="yogu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2368" y="4674640"/>
            <a:ext cx="1410407" cy="1758429"/>
          </a:xfrm>
          <a:prstGeom prst="rect">
            <a:avLst/>
          </a:prstGeom>
        </p:spPr>
      </p:pic>
      <p:pic>
        <p:nvPicPr>
          <p:cNvPr id="9" name="Picture 8" descr="pickl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63561" y="4674640"/>
            <a:ext cx="1548507" cy="1563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Beneficial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6. Bacteria are used to synthesize drugs</a:t>
            </a:r>
          </a:p>
          <a:p>
            <a:pPr lvl="1"/>
            <a:r>
              <a:rPr lang="en-US" sz="2800" dirty="0" smtClean="0"/>
              <a:t>Example: Genetically engineered </a:t>
            </a:r>
            <a:r>
              <a:rPr lang="en-US" sz="2800" i="1" dirty="0" smtClean="0"/>
              <a:t>E. coli</a:t>
            </a:r>
            <a:r>
              <a:rPr lang="en-US" sz="2800" dirty="0" smtClean="0"/>
              <a:t> is used to produce insulin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1552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64" y="431587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Harmful effects of Bacteria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943" y="1223749"/>
            <a:ext cx="8229600" cy="4876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Bacteria can invade our cells and use them as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food.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Bacteria can produce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toxins</a:t>
            </a:r>
            <a:r>
              <a:rPr lang="en-US" sz="2800" dirty="0" smtClean="0"/>
              <a:t> that are poisonous waste products which damage our cells.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Some bacteria </a:t>
            </a:r>
            <a:r>
              <a:rPr lang="en-US" sz="2800" dirty="0"/>
              <a:t>become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antibiotic-resistant </a:t>
            </a:r>
            <a:r>
              <a:rPr lang="en-US" sz="2800" dirty="0"/>
              <a:t>due to overuse of antibiotics</a:t>
            </a:r>
            <a:r>
              <a:rPr lang="en-US" sz="2800" dirty="0" smtClean="0"/>
              <a:t>.</a:t>
            </a:r>
          </a:p>
          <a:p>
            <a:pPr lvl="1">
              <a:defRPr/>
            </a:pPr>
            <a:r>
              <a:rPr lang="en-US" b="1" dirty="0" smtClean="0"/>
              <a:t>Example</a:t>
            </a:r>
            <a:r>
              <a:rPr lang="en-US" b="1" dirty="0"/>
              <a:t>: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MRSA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Methicillin-resistant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Staphylococcus aureus </a:t>
            </a:r>
          </a:p>
          <a:p>
            <a:pPr marL="0" indent="0">
              <a:buNone/>
              <a:defRPr/>
            </a:pPr>
            <a:endParaRPr lang="en-US" sz="3200" dirty="0" smtClean="0"/>
          </a:p>
          <a:p>
            <a:pPr>
              <a:buNone/>
              <a:defRPr/>
            </a:pPr>
            <a:endParaRPr lang="en-US" sz="3200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Common Bacterial Diseases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4419600" cy="5715000"/>
          </a:xfrm>
        </p:spPr>
        <p:txBody>
          <a:bodyPr/>
          <a:lstStyle/>
          <a:p>
            <a:r>
              <a:rPr lang="en-US" dirty="0" smtClean="0"/>
              <a:t>Strep-throat </a:t>
            </a:r>
          </a:p>
          <a:p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Tooth Decay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Chlamydia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Lyme Disease</a:t>
            </a:r>
          </a:p>
          <a:p>
            <a:endParaRPr lang="en-US" dirty="0" smtClean="0"/>
          </a:p>
          <a:p>
            <a:r>
              <a:rPr lang="en-US" dirty="0" smtClean="0"/>
              <a:t>Tuberculosis</a:t>
            </a:r>
          </a:p>
          <a:p>
            <a:endParaRPr lang="en-US" dirty="0" smtClean="0"/>
          </a:p>
          <a:p>
            <a:r>
              <a:rPr lang="en-US" dirty="0" smtClean="0"/>
              <a:t>Cellulitis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53000" y="990600"/>
            <a:ext cx="3733800" cy="5486400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err="1" smtClean="0"/>
              <a:t>Methicillin</a:t>
            </a:r>
            <a:r>
              <a:rPr lang="en-US" sz="2000" b="1" dirty="0" smtClean="0"/>
              <a:t>-resistant </a:t>
            </a:r>
            <a:r>
              <a:rPr lang="en-US" sz="2000" b="1" i="1" dirty="0" smtClean="0"/>
              <a:t>Staphylococcus </a:t>
            </a:r>
            <a:r>
              <a:rPr lang="en-US" sz="2000" b="1" i="1" dirty="0" err="1" smtClean="0"/>
              <a:t>aureus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(MRSA)</a:t>
            </a:r>
            <a:r>
              <a:rPr lang="en-US" sz="2000" dirty="0" smtClean="0"/>
              <a:t> is a bacterium that causes infections in different parts of the body.</a:t>
            </a:r>
          </a:p>
          <a:p>
            <a:r>
              <a:rPr lang="en-US" sz="2000" dirty="0" smtClean="0"/>
              <a:t>Most often, it causes mild infections on the skin, causing sores or boils</a:t>
            </a:r>
            <a:endParaRPr lang="en-US" sz="2000" dirty="0"/>
          </a:p>
        </p:txBody>
      </p:sp>
      <p:pic>
        <p:nvPicPr>
          <p:cNvPr id="4" name="Picture 3" descr="MR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914400"/>
            <a:ext cx="35052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Bacteria—What Are They?</a:t>
            </a:r>
            <a:br>
              <a:rPr lang="en-US" sz="5400" b="1" dirty="0" smtClean="0">
                <a:solidFill>
                  <a:srgbClr val="002060"/>
                </a:solidFill>
              </a:rPr>
            </a:br>
            <a:endParaRPr lang="en-US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dirty="0" smtClean="0"/>
              <a:t>Treating and Controlling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u="sng" dirty="0"/>
              <a:t>Sterilization</a:t>
            </a:r>
            <a:r>
              <a:rPr lang="en-US" altLang="en-US" dirty="0"/>
              <a:t> – heat, boiling water, hand washing 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u="sng" dirty="0"/>
              <a:t>Disinfectants</a:t>
            </a:r>
            <a:r>
              <a:rPr lang="en-US" altLang="en-US" dirty="0"/>
              <a:t> – Example – </a:t>
            </a:r>
            <a:r>
              <a:rPr lang="en-US" altLang="en-US" dirty="0" smtClean="0"/>
              <a:t>Lysol</a:t>
            </a:r>
            <a:endParaRPr lang="en-US" altLang="en-US" dirty="0"/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Food storage and processing – canning, keeping food cold or frozen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u="sng" dirty="0"/>
              <a:t>Vaccines</a:t>
            </a:r>
            <a:r>
              <a:rPr lang="en-US" altLang="en-US" dirty="0"/>
              <a:t> – many bacteria have vaccines to prevent </a:t>
            </a:r>
            <a:r>
              <a:rPr lang="en-US" altLang="en-US" dirty="0" smtClean="0"/>
              <a:t>them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Once a harmful bacteria has infected the body, </a:t>
            </a:r>
            <a:r>
              <a:rPr lang="en-US" altLang="en-US" u="sng" dirty="0"/>
              <a:t>antibiotics</a:t>
            </a:r>
            <a:r>
              <a:rPr lang="en-US" altLang="en-US" dirty="0"/>
              <a:t> can be used to attack and destroy the bacteria 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71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Questions</a:t>
            </a:r>
            <a:br>
              <a:rPr lang="en-US" sz="5400" b="1" dirty="0" smtClean="0">
                <a:solidFill>
                  <a:srgbClr val="002060"/>
                </a:solidFill>
              </a:rPr>
            </a:br>
            <a:endParaRPr lang="en-US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en-US" sz="2800" b="1" dirty="0" smtClean="0"/>
              <a:t>1. Some antibiotics cause patients to exhibit digestive side effects. These side effects are most often the result of —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sz="2800" dirty="0" smtClean="0"/>
              <a:t>bacteria being killed in the digestive tract</a:t>
            </a:r>
          </a:p>
          <a:p>
            <a:pPr marL="514350" indent="-514350">
              <a:buAutoNum type="alphaUcPeriod"/>
            </a:pPr>
            <a:r>
              <a:rPr lang="en-US" sz="2800" dirty="0" smtClean="0"/>
              <a:t>the antibiotics being converted into stomach acids</a:t>
            </a:r>
          </a:p>
          <a:p>
            <a:pPr marL="514350" indent="-514350">
              <a:buAutoNum type="alphaUcPeriod"/>
            </a:pPr>
            <a:r>
              <a:rPr lang="en-US" sz="2800" dirty="0" smtClean="0"/>
              <a:t>too much water being drawn into the digestive tract</a:t>
            </a:r>
          </a:p>
          <a:p>
            <a:pPr marL="514350" indent="-514350">
              <a:buAutoNum type="alphaUcPeriod"/>
            </a:pPr>
            <a:r>
              <a:rPr lang="en-US" sz="2800" dirty="0" smtClean="0"/>
              <a:t>the stomach wall being torn</a:t>
            </a:r>
            <a:endParaRPr lang="en-US" sz="2800" dirty="0"/>
          </a:p>
        </p:txBody>
      </p:sp>
      <p:pic>
        <p:nvPicPr>
          <p:cNvPr id="260" name="Picture 259" descr="correct.png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28600" y="1676400"/>
            <a:ext cx="330200" cy="330200"/>
          </a:xfrm>
          <a:prstGeom prst="rect">
            <a:avLst/>
          </a:prstGeom>
        </p:spPr>
      </p:pic>
      <p:pic>
        <p:nvPicPr>
          <p:cNvPr id="261" name="Picture 260" descr="wrong.png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28600" y="2209800"/>
            <a:ext cx="330200" cy="330200"/>
          </a:xfrm>
          <a:prstGeom prst="rect">
            <a:avLst/>
          </a:prstGeom>
        </p:spPr>
      </p:pic>
      <p:pic>
        <p:nvPicPr>
          <p:cNvPr id="262" name="Picture 261" descr="wrong.png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28600" y="3124200"/>
            <a:ext cx="330200" cy="330200"/>
          </a:xfrm>
          <a:prstGeom prst="rect">
            <a:avLst/>
          </a:prstGeom>
        </p:spPr>
      </p:pic>
      <p:pic>
        <p:nvPicPr>
          <p:cNvPr id="263" name="Picture 262" descr="wrong.png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28600" y="4038600"/>
            <a:ext cx="330200" cy="330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7812"/>
            <a:ext cx="8229600" cy="2922588"/>
          </a:xfrm>
        </p:spPr>
        <p:txBody>
          <a:bodyPr/>
          <a:lstStyle/>
          <a:p>
            <a:pPr algn="l"/>
            <a:r>
              <a:rPr lang="en-US" sz="2800" b="1" dirty="0" smtClean="0"/>
              <a:t>2.  Bacteria are present in the digestive tract of some herbivores. The bacteria break down plant cellulose, making it possible for the herbivore to digest plant material. These bacteria live in a stable environment with sufficient food and water. The herbivore and the bacteria in this relationship </a:t>
            </a:r>
            <a:r>
              <a:rPr lang="en-US" sz="2800" dirty="0" smtClean="0"/>
              <a:t>—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33400" y="3124200"/>
            <a:ext cx="8229600" cy="2933700"/>
          </a:xfrm>
        </p:spPr>
        <p:txBody>
          <a:bodyPr/>
          <a:lstStyle/>
          <a:p>
            <a:pPr marL="514350" indent="-514350">
              <a:buAutoNum type="alphaUcPeriod"/>
            </a:pPr>
            <a:endParaRPr lang="en-US" sz="2800" dirty="0" smtClean="0"/>
          </a:p>
          <a:p>
            <a:pPr marL="514350" indent="-514350">
              <a:buAutoNum type="alphaUcPeriod"/>
            </a:pPr>
            <a:r>
              <a:rPr lang="en-US" sz="2800" dirty="0" smtClean="0"/>
              <a:t>benefit each other</a:t>
            </a:r>
          </a:p>
          <a:p>
            <a:pPr marL="514350" indent="-514350">
              <a:buAutoNum type="alphaUcPeriod"/>
            </a:pPr>
            <a:r>
              <a:rPr lang="en-US" sz="2800" dirty="0" smtClean="0"/>
              <a:t>compete for survival</a:t>
            </a:r>
          </a:p>
          <a:p>
            <a:pPr marL="514350" indent="-514350">
              <a:buFont typeface="Wingdings" pitchFamily="2" charset="2"/>
              <a:buAutoNum type="alphaUcPeriod"/>
            </a:pPr>
            <a:r>
              <a:rPr lang="en-US" sz="2800" dirty="0" smtClean="0"/>
              <a:t>are producers</a:t>
            </a:r>
          </a:p>
          <a:p>
            <a:pPr marL="514350" indent="-514350">
              <a:buAutoNum type="alphaUcPeriod"/>
            </a:pPr>
            <a:r>
              <a:rPr lang="en-US" sz="2800" dirty="0" smtClean="0"/>
              <a:t>are secondary consumers</a:t>
            </a:r>
            <a:endParaRPr lang="en-US" sz="2800" dirty="0"/>
          </a:p>
        </p:txBody>
      </p:sp>
      <p:pic>
        <p:nvPicPr>
          <p:cNvPr id="292" name="Picture 291" descr="wrong.png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04800" y="5257800"/>
            <a:ext cx="279400" cy="304800"/>
          </a:xfrm>
          <a:prstGeom prst="rect">
            <a:avLst/>
          </a:prstGeom>
        </p:spPr>
      </p:pic>
      <p:pic>
        <p:nvPicPr>
          <p:cNvPr id="294" name="Picture 293" descr="correct.png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28600" y="3733800"/>
            <a:ext cx="330200" cy="330200"/>
          </a:xfrm>
          <a:prstGeom prst="rect">
            <a:avLst/>
          </a:prstGeom>
        </p:spPr>
      </p:pic>
      <p:pic>
        <p:nvPicPr>
          <p:cNvPr id="295" name="Picture 294" descr="wrong.png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04800" y="4267200"/>
            <a:ext cx="330200" cy="330200"/>
          </a:xfrm>
          <a:prstGeom prst="rect">
            <a:avLst/>
          </a:prstGeom>
        </p:spPr>
      </p:pic>
      <p:pic>
        <p:nvPicPr>
          <p:cNvPr id="296" name="Picture 295" descr="wrong.png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04800" y="4800600"/>
            <a:ext cx="330200" cy="330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533400"/>
            <a:ext cx="8229600" cy="1143000"/>
          </a:xfrm>
        </p:spPr>
        <p:txBody>
          <a:bodyPr/>
          <a:lstStyle/>
          <a:p>
            <a:pPr algn="l"/>
            <a:r>
              <a:rPr lang="en-US" sz="2800" b="1" dirty="0" smtClean="0"/>
              <a:t>3.  How does using killed or weakened bacteria in an immunization help the body prevent infections?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33400" y="2286000"/>
            <a:ext cx="8229600" cy="28194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sz="2400" dirty="0" smtClean="0"/>
              <a:t>Antibodies are formed that fight those types of bacteria.</a:t>
            </a:r>
          </a:p>
          <a:p>
            <a:pPr marL="514350" indent="-514350">
              <a:buAutoNum type="alphaUcPeriod"/>
            </a:pPr>
            <a:r>
              <a:rPr lang="en-US" sz="2400" dirty="0" smtClean="0"/>
              <a:t>The body develops a fever that kills beneficial bacteria.</a:t>
            </a:r>
          </a:p>
          <a:p>
            <a:pPr marL="514350" indent="-514350">
              <a:buAutoNum type="alphaUcPeriod"/>
            </a:pPr>
            <a:r>
              <a:rPr lang="en-US" sz="2400" dirty="0" smtClean="0"/>
              <a:t>Bacterial reproductive cycles are disrupted.</a:t>
            </a:r>
          </a:p>
          <a:p>
            <a:pPr marL="514350" indent="-514350">
              <a:buAutoNum type="alphaUcPeriod"/>
            </a:pPr>
            <a:r>
              <a:rPr lang="en-US" sz="2400" dirty="0" smtClean="0"/>
              <a:t>Bacteria-fighting viruses are activated.</a:t>
            </a:r>
            <a:endParaRPr lang="en-US" sz="2400" dirty="0"/>
          </a:p>
        </p:txBody>
      </p:sp>
      <p:pic>
        <p:nvPicPr>
          <p:cNvPr id="474" name="Picture 473" descr="wrong.png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04800" y="2819400"/>
            <a:ext cx="279400" cy="279400"/>
          </a:xfrm>
          <a:prstGeom prst="rect">
            <a:avLst/>
          </a:prstGeom>
        </p:spPr>
      </p:pic>
      <p:pic>
        <p:nvPicPr>
          <p:cNvPr id="475" name="Picture 474" descr="correct.png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04800" y="2362200"/>
            <a:ext cx="330200" cy="330200"/>
          </a:xfrm>
          <a:prstGeom prst="rect">
            <a:avLst/>
          </a:prstGeom>
        </p:spPr>
      </p:pic>
      <p:pic>
        <p:nvPicPr>
          <p:cNvPr id="477" name="Picture 476" descr="wrong.png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04800" y="3200400"/>
            <a:ext cx="330200" cy="330200"/>
          </a:xfrm>
          <a:prstGeom prst="rect">
            <a:avLst/>
          </a:prstGeom>
        </p:spPr>
      </p:pic>
      <p:pic>
        <p:nvPicPr>
          <p:cNvPr id="478" name="Picture 477" descr="wrong.png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04800" y="3657600"/>
            <a:ext cx="330200" cy="330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smtClean="0"/>
              <a:t>STOP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142620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" y="1371600"/>
            <a:ext cx="85344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Comparing Viruses and Bacteria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384048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16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Versus Bacteria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946"/>
                <a:gridCol w="4530054"/>
              </a:tblGrid>
              <a:tr h="954518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Viruses </a:t>
                      </a:r>
                      <a:r>
                        <a:rPr lang="en-US" sz="4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lang="en-US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Bacteria</a:t>
                      </a:r>
                      <a:endParaRPr lang="en-US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71516">
                <a:tc>
                  <a:txBody>
                    <a:bodyPr/>
                    <a:lstStyle/>
                    <a:p>
                      <a:pPr algn="ctr"/>
                      <a:r>
                        <a:rPr lang="en-US" sz="3600" b="1" u="sng" dirty="0" smtClean="0">
                          <a:solidFill>
                            <a:srgbClr val="002060"/>
                          </a:solidFill>
                        </a:rPr>
                        <a:t>Virus</a:t>
                      </a:r>
                      <a:endParaRPr lang="en-US" sz="3600" b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u="sng" dirty="0" smtClean="0">
                          <a:solidFill>
                            <a:srgbClr val="002060"/>
                          </a:solidFill>
                        </a:rPr>
                        <a:t>Bacteria</a:t>
                      </a:r>
                      <a:endParaRPr lang="en-US" sz="3600" b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386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86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86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86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86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86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Versus Bacteria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945"/>
                <a:gridCol w="4530055"/>
              </a:tblGrid>
              <a:tr h="954518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Viruses </a:t>
                      </a:r>
                      <a:r>
                        <a:rPr lang="en-US" sz="4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lang="en-US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Bacteria</a:t>
                      </a:r>
                      <a:endParaRPr lang="en-US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71516">
                <a:tc>
                  <a:txBody>
                    <a:bodyPr/>
                    <a:lstStyle/>
                    <a:p>
                      <a:pPr algn="ctr"/>
                      <a:r>
                        <a:rPr lang="en-US" sz="3600" b="1" u="sng" dirty="0" smtClean="0">
                          <a:solidFill>
                            <a:srgbClr val="002060"/>
                          </a:solidFill>
                        </a:rPr>
                        <a:t>Virus</a:t>
                      </a:r>
                      <a:endParaRPr lang="en-US" sz="3600" b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u="sng" dirty="0" smtClean="0">
                          <a:solidFill>
                            <a:srgbClr val="002060"/>
                          </a:solidFill>
                        </a:rPr>
                        <a:t>Bacteria</a:t>
                      </a:r>
                      <a:endParaRPr lang="en-US" sz="3600" b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386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Not a cell; smaller than a cell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Dormant outside a cell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86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86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86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86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86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Versus Bacteria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9499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Viruses </a:t>
                      </a:r>
                      <a:r>
                        <a:rPr lang="en-US" sz="4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lang="en-US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Bacteria</a:t>
                      </a:r>
                      <a:endParaRPr lang="en-US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n-US" sz="3600" b="1" u="sng" dirty="0" smtClean="0">
                          <a:solidFill>
                            <a:srgbClr val="002060"/>
                          </a:solidFill>
                        </a:rPr>
                        <a:t>Virus</a:t>
                      </a:r>
                      <a:endParaRPr lang="en-US" sz="3600" b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u="sng" dirty="0" smtClean="0">
                          <a:solidFill>
                            <a:srgbClr val="002060"/>
                          </a:solidFill>
                        </a:rPr>
                        <a:t>Bacteria</a:t>
                      </a:r>
                      <a:endParaRPr lang="en-US" sz="3600" b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67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Not a cell; smaller than a cell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Dormant outside a cell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Single Cell; oldest form of life; </a:t>
                      </a: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no nucleus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346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46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46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46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46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Bacteria—What Are They?</a:t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5791200" cy="5181600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 smtClean="0"/>
              <a:t>Bacteria is plural for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Bacterium.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 smtClean="0"/>
              <a:t>A bacterium is a microbe (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a microscopic single cell organism</a:t>
            </a:r>
            <a:r>
              <a:rPr lang="en-US" sz="3600" dirty="0" smtClean="0"/>
              <a:t>) that can be found virtually anywhere.  They are in air, soil, water, and in and on plants and animals.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3600" u="sng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6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6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6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>
              <a:lnSpc>
                <a:spcPct val="80000"/>
              </a:lnSpc>
              <a:defRPr/>
            </a:pPr>
            <a:endParaRPr lang="en-US" sz="20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C902-BA41-4CA2-B9D8-D2FA4BB3B1EF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164" y="4024312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Versus Bacteria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-3"/>
          <a:ext cx="9144000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9499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Viruses </a:t>
                      </a:r>
                      <a:r>
                        <a:rPr lang="en-US" sz="4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lang="en-US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Bacteria</a:t>
                      </a:r>
                      <a:endParaRPr lang="en-US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n-US" sz="3600" b="1" u="sng" dirty="0" smtClean="0">
                          <a:solidFill>
                            <a:srgbClr val="002060"/>
                          </a:solidFill>
                        </a:rPr>
                        <a:t>Virus</a:t>
                      </a:r>
                      <a:endParaRPr lang="en-US" sz="3600" b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u="sng" dirty="0" smtClean="0">
                          <a:solidFill>
                            <a:srgbClr val="002060"/>
                          </a:solidFill>
                        </a:rPr>
                        <a:t>Bacteria</a:t>
                      </a:r>
                      <a:endParaRPr lang="en-US" sz="3600" b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67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Not a cell; smaller than a cell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Dormant outside a cell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Single Cell; oldest form of life; </a:t>
                      </a: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no nucleus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346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Requires a host cell to reproduce for them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346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346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346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346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Versus Bacteria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9454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Viruses </a:t>
                      </a:r>
                      <a:r>
                        <a:rPr lang="en-US" sz="4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lang="en-US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Bacteria</a:t>
                      </a:r>
                      <a:endParaRPr lang="en-US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3245">
                <a:tc>
                  <a:txBody>
                    <a:bodyPr/>
                    <a:lstStyle/>
                    <a:p>
                      <a:pPr algn="ctr"/>
                      <a:r>
                        <a:rPr lang="en-US" sz="3600" b="1" u="sng" dirty="0" smtClean="0">
                          <a:solidFill>
                            <a:srgbClr val="002060"/>
                          </a:solidFill>
                        </a:rPr>
                        <a:t>Virus</a:t>
                      </a:r>
                      <a:endParaRPr lang="en-US" sz="3600" b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u="sng" dirty="0" smtClean="0">
                          <a:solidFill>
                            <a:srgbClr val="002060"/>
                          </a:solidFill>
                        </a:rPr>
                        <a:t>Bacteria</a:t>
                      </a:r>
                      <a:endParaRPr lang="en-US" sz="3600" b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632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Not a cell; smaller than a cell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Dormant outside a cell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Single Cell; oldest form of life; </a:t>
                      </a: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no nucleus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632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Requires a host cell to reproduce for them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Reproduce through cell division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307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307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307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307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Versus Bacteria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"/>
          <a:ext cx="9144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9454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Viruses </a:t>
                      </a:r>
                      <a:r>
                        <a:rPr lang="en-US" sz="4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lang="en-US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Bacteria</a:t>
                      </a:r>
                      <a:endParaRPr lang="en-US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3244">
                <a:tc>
                  <a:txBody>
                    <a:bodyPr/>
                    <a:lstStyle/>
                    <a:p>
                      <a:pPr algn="ctr"/>
                      <a:r>
                        <a:rPr lang="en-US" sz="3600" b="1" u="sng" dirty="0" smtClean="0">
                          <a:solidFill>
                            <a:srgbClr val="002060"/>
                          </a:solidFill>
                        </a:rPr>
                        <a:t>Virus</a:t>
                      </a:r>
                      <a:endParaRPr lang="en-US" sz="3600" b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u="sng" dirty="0" smtClean="0">
                          <a:solidFill>
                            <a:srgbClr val="002060"/>
                          </a:solidFill>
                        </a:rPr>
                        <a:t>Bacteria</a:t>
                      </a:r>
                      <a:endParaRPr lang="en-US" sz="3600" b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632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Not a cell; smaller than a cell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Dormant outside a cell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Single Cell; oldest form of life; </a:t>
                      </a: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no nucleus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632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Requires a host cell to reproduce for them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Reproduce through cell division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307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Cannot take in food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307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307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307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Versus Bacteria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-3"/>
          <a:ext cx="9144000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9499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Viruses </a:t>
                      </a:r>
                      <a:r>
                        <a:rPr lang="en-US" sz="4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lang="en-US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Bacteria</a:t>
                      </a:r>
                      <a:endParaRPr lang="en-US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n-US" sz="3600" b="1" u="sng" dirty="0" smtClean="0">
                          <a:solidFill>
                            <a:srgbClr val="002060"/>
                          </a:solidFill>
                        </a:rPr>
                        <a:t>Virus</a:t>
                      </a:r>
                      <a:endParaRPr lang="en-US" sz="3600" b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u="sng" dirty="0" smtClean="0">
                          <a:solidFill>
                            <a:srgbClr val="002060"/>
                          </a:solidFill>
                        </a:rPr>
                        <a:t>Bacteria</a:t>
                      </a:r>
                      <a:endParaRPr lang="en-US" sz="3600" b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67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Not a cell; smaller than a cell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Dormant outside a cell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Single Cell; oldest form of life; </a:t>
                      </a: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no nucleus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346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Requires a host cell to reproduce for them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Reproduce through cell division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346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Cannot take in food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Large size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346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346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346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Versus Bacteria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-2"/>
          <a:ext cx="9144000" cy="6858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9454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Viruses </a:t>
                      </a:r>
                      <a:r>
                        <a:rPr lang="en-US" sz="4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lang="en-US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Bacteria</a:t>
                      </a:r>
                      <a:endParaRPr lang="en-US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3246">
                <a:tc>
                  <a:txBody>
                    <a:bodyPr/>
                    <a:lstStyle/>
                    <a:p>
                      <a:pPr algn="ctr"/>
                      <a:r>
                        <a:rPr lang="en-US" sz="3600" b="1" u="sng" dirty="0" smtClean="0">
                          <a:solidFill>
                            <a:srgbClr val="002060"/>
                          </a:solidFill>
                        </a:rPr>
                        <a:t>Virus</a:t>
                      </a:r>
                      <a:endParaRPr lang="en-US" sz="3600" b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u="sng" dirty="0" smtClean="0">
                          <a:solidFill>
                            <a:srgbClr val="002060"/>
                          </a:solidFill>
                        </a:rPr>
                        <a:t>Bacteria</a:t>
                      </a:r>
                      <a:endParaRPr lang="en-US" sz="3600" b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632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Not a cell; smaller than a cell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Dormant outside a cell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Single Cell; oldest form of life; </a:t>
                      </a: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no nucleus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632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Requires a host cell to reproduce for them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Reproduce through cell division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307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Cannot take in food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Large size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307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Cannot expel waste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307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307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Versus Bacteria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-2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49745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Viruses </a:t>
                      </a:r>
                      <a:r>
                        <a:rPr lang="en-US" sz="4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lang="en-US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Bacteria</a:t>
                      </a:r>
                      <a:endParaRPr lang="en-US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75855">
                <a:tc>
                  <a:txBody>
                    <a:bodyPr/>
                    <a:lstStyle/>
                    <a:p>
                      <a:pPr algn="ctr"/>
                      <a:r>
                        <a:rPr lang="en-US" sz="3600" b="1" u="sng" dirty="0" smtClean="0">
                          <a:solidFill>
                            <a:srgbClr val="002060"/>
                          </a:solidFill>
                        </a:rPr>
                        <a:t>Virus</a:t>
                      </a:r>
                      <a:endParaRPr lang="en-US" sz="3600" b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u="sng" dirty="0" smtClean="0">
                          <a:solidFill>
                            <a:srgbClr val="002060"/>
                          </a:solidFill>
                        </a:rPr>
                        <a:t>Bacteria</a:t>
                      </a:r>
                      <a:endParaRPr lang="en-US" sz="3600" b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758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Not a cell; smaller than a cell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Dormant outside a cell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Single Cell; oldest form of life; </a:t>
                      </a: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no nucleus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758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Requires a host cell to reproduce for them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Reproduce through cell division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466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Cannot take in food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Large size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4408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Cannot expel waste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Found in many environments; soil, water, air, bodies of other organisms, with or without oxygen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466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466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Versus Bacteria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76787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Viruses </a:t>
                      </a:r>
                      <a:r>
                        <a:rPr lang="en-US" sz="4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lang="en-US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Bacteria</a:t>
                      </a:r>
                      <a:endParaRPr lang="en-US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1102">
                <a:tc>
                  <a:txBody>
                    <a:bodyPr/>
                    <a:lstStyle/>
                    <a:p>
                      <a:pPr algn="ctr"/>
                      <a:r>
                        <a:rPr lang="en-US" sz="3600" b="1" u="sng" dirty="0" smtClean="0">
                          <a:solidFill>
                            <a:srgbClr val="002060"/>
                          </a:solidFill>
                        </a:rPr>
                        <a:t>Virus</a:t>
                      </a:r>
                      <a:endParaRPr lang="en-US" sz="3600" b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u="sng" dirty="0" smtClean="0">
                          <a:solidFill>
                            <a:srgbClr val="002060"/>
                          </a:solidFill>
                        </a:rPr>
                        <a:t>Bacteria</a:t>
                      </a:r>
                      <a:endParaRPr lang="en-US" sz="3600" b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011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Not a cell; smaller than a cell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Dormant outside a cell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Single Cell; oldest form of life; </a:t>
                      </a: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no nucleus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7011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Requires a host cell to reproduce for them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Reproduce through cell division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6746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Cannot take in food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Large size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3020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Cannot expel waste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Found in many environments; soil, water, air, bodies of other organisms, with or without oxygen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3354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Consists of two parts: outer coat of protein and hereditary material-DNA or RNA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746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Versus Bacteria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"/>
          <a:ext cx="9144000" cy="6860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07168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Viruses </a:t>
                      </a:r>
                      <a:r>
                        <a:rPr lang="en-US" sz="4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lang="en-US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Bacteria</a:t>
                      </a:r>
                      <a:endParaRPr lang="en-US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6979">
                <a:tc>
                  <a:txBody>
                    <a:bodyPr/>
                    <a:lstStyle/>
                    <a:p>
                      <a:pPr algn="ctr"/>
                      <a:r>
                        <a:rPr lang="en-US" sz="3600" b="1" u="sng" dirty="0" smtClean="0">
                          <a:solidFill>
                            <a:srgbClr val="002060"/>
                          </a:solidFill>
                        </a:rPr>
                        <a:t>Virus</a:t>
                      </a:r>
                      <a:endParaRPr lang="en-US" sz="3600" b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u="sng" dirty="0" smtClean="0">
                          <a:solidFill>
                            <a:srgbClr val="002060"/>
                          </a:solidFill>
                        </a:rPr>
                        <a:t>Bacteria</a:t>
                      </a:r>
                      <a:endParaRPr lang="en-US" sz="3600" b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369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Not a cell; smaller than a cell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Dormant outside a cell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Single Cell; oldest form of life; </a:t>
                      </a: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no nucleus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7369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Requires a host cell to reproduce for them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Reproduce through cell division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7091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Cannot take in food/</a:t>
                      </a: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Cannot expel waste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Large in size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368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Viruses are found on or in just about every material and environment on Earth.  They're basically found anywhere there are cells to infect. 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Found in many environments; soil, water, air, bodies of other organisms, with or without oxygen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0528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Consists of two parts: outer coat of protein and hereditary material-DNA or RNA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Cytoplasm contains hereditary material; DNA in circular structure </a:t>
                      </a:r>
                      <a:r>
                        <a:rPr lang="en-US" sz="1800" b="1" kern="120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called plasmid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7091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Versus Bacteria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07168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Viruses </a:t>
                      </a:r>
                      <a:r>
                        <a:rPr lang="en-US" sz="4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lang="en-US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Bacteria</a:t>
                      </a:r>
                      <a:endParaRPr lang="en-US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6979">
                <a:tc>
                  <a:txBody>
                    <a:bodyPr/>
                    <a:lstStyle/>
                    <a:p>
                      <a:pPr algn="ctr"/>
                      <a:r>
                        <a:rPr lang="en-US" sz="3600" b="1" u="sng" dirty="0" smtClean="0">
                          <a:solidFill>
                            <a:srgbClr val="002060"/>
                          </a:solidFill>
                        </a:rPr>
                        <a:t>Virus</a:t>
                      </a:r>
                      <a:endParaRPr lang="en-US" sz="3600" b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u="sng" dirty="0" smtClean="0">
                          <a:solidFill>
                            <a:srgbClr val="002060"/>
                          </a:solidFill>
                        </a:rPr>
                        <a:t>Bacteria</a:t>
                      </a:r>
                      <a:endParaRPr lang="en-US" sz="3600" b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369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Not a cell; smaller than a cell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Dormant outside a cell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Single Cell; oldest form of life; </a:t>
                      </a: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no nucleus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7369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Requires a host cell to reproduce for them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Reproduce through cell division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7091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Cannot take in food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Large size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3686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Cannot expel waste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Found in many environments; soil, water, air, bodies of other organisms, with or without oxygen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0528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Consists of two parts: outer coat of protein and hereditary material-DNA or RNA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Cytoplasm contains hereditary material; DNA in circular structure called </a:t>
                      </a:r>
                      <a:r>
                        <a:rPr lang="en-US" sz="1800" b="1" kern="1200" dirty="0" err="1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plasmic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709196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Diseases</a:t>
                      </a: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 HIV, AIDS, Flu, </a:t>
                      </a: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   Smallpox, Warts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Versus Bacteria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12086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Viruses </a:t>
                      </a:r>
                      <a:r>
                        <a:rPr lang="en-US" sz="4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lang="en-US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Bacteria</a:t>
                      </a:r>
                      <a:endParaRPr lang="en-US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1469">
                <a:tc>
                  <a:txBody>
                    <a:bodyPr/>
                    <a:lstStyle/>
                    <a:p>
                      <a:pPr algn="ctr"/>
                      <a:r>
                        <a:rPr lang="en-US" sz="3600" b="1" u="sng" dirty="0" smtClean="0">
                          <a:solidFill>
                            <a:srgbClr val="002060"/>
                          </a:solidFill>
                        </a:rPr>
                        <a:t>Virus</a:t>
                      </a:r>
                      <a:endParaRPr lang="en-US" sz="3600" b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u="sng" dirty="0" smtClean="0">
                          <a:solidFill>
                            <a:srgbClr val="002060"/>
                          </a:solidFill>
                        </a:rPr>
                        <a:t>Bacteria</a:t>
                      </a:r>
                      <a:endParaRPr lang="en-US" sz="3600" b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414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Not a cell; smaller than a cell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Dormant outside a cell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Single Cell; oldest form of life; </a:t>
                      </a: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no nucleus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713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Requires a host cell to reproduce for them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Reproduce through cell division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713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Cannot take in food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Large size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3352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Cannot expel waste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Found in many environments; soil, water, air, bodies of other organisms, with or without oxygen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0592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Consists of two parts: outer coat of protein and hereditary material-DNA or RNA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Cytoplasm contains hereditary material; DNA in circular structure called </a:t>
                      </a:r>
                      <a:r>
                        <a:rPr lang="en-US" sz="18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plasmic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41469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Diseases</a:t>
                      </a: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 HIV, AIDS, Flu, </a:t>
                      </a: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   Smallpox, Warts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Diseases</a:t>
                      </a: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Strepthroat</a:t>
                      </a: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Anthrax, </a:t>
                      </a: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Diphtheria, MRSA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Bacteria—What Are They?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62544"/>
            <a:ext cx="6705600" cy="5715000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endParaRPr lang="en-US" sz="4000" b="1" u="sng" dirty="0" smtClean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Are </a:t>
            </a:r>
            <a:r>
              <a:rPr lang="en-US" sz="3600" b="1" u="sng" dirty="0" smtClean="0">
                <a:solidFill>
                  <a:schemeClr val="bg1"/>
                </a:solidFill>
              </a:rPr>
              <a:t>Prokaryotic</a:t>
            </a:r>
            <a:r>
              <a:rPr lang="en-US" sz="3600" dirty="0" smtClean="0">
                <a:solidFill>
                  <a:schemeClr val="bg1"/>
                </a:solidFill>
              </a:rPr>
              <a:t> cells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bg1"/>
                </a:solidFill>
              </a:rPr>
              <a:t>S</a:t>
            </a:r>
            <a:r>
              <a:rPr lang="en-US" sz="3600" dirty="0" smtClean="0">
                <a:solidFill>
                  <a:schemeClr val="bg1"/>
                </a:solidFill>
              </a:rPr>
              <a:t>ingle celled organisms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36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b="1" u="sng" dirty="0" smtClean="0">
                <a:solidFill>
                  <a:schemeClr val="bg1"/>
                </a:solidFill>
              </a:rPr>
              <a:t>No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organized nucleus (duh!)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36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3600" b="1" u="sng" dirty="0" smtClean="0">
                <a:solidFill>
                  <a:schemeClr val="bg1"/>
                </a:solidFill>
              </a:rPr>
              <a:t>Few</a:t>
            </a:r>
            <a:r>
              <a:rPr lang="en-US" sz="3600" dirty="0" smtClean="0">
                <a:solidFill>
                  <a:schemeClr val="bg1"/>
                </a:solidFill>
              </a:rPr>
              <a:t> cell parts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36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Contain a </a:t>
            </a:r>
            <a:r>
              <a:rPr lang="en-US" sz="3600" b="1" u="sng" dirty="0" smtClean="0">
                <a:solidFill>
                  <a:schemeClr val="bg1"/>
                </a:solidFill>
              </a:rPr>
              <a:t>single circular chromosome</a:t>
            </a:r>
          </a:p>
          <a:p>
            <a:pPr>
              <a:lnSpc>
                <a:spcPct val="80000"/>
              </a:lnSpc>
              <a:defRPr/>
            </a:pPr>
            <a:endParaRPr lang="en-US" sz="4000" dirty="0" smtClean="0"/>
          </a:p>
          <a:p>
            <a:pPr>
              <a:buNone/>
            </a:pPr>
            <a:endParaRPr lang="en-US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48400" y="4052109"/>
            <a:ext cx="2438400" cy="242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Bacteria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b="1" dirty="0"/>
              <a:t>Eubacteria</a:t>
            </a:r>
            <a:r>
              <a:rPr lang="en-US" altLang="en-US" sz="3200" dirty="0"/>
              <a:t> – live almost everywhere, fresh water, salt water, land, within the human body</a:t>
            </a:r>
          </a:p>
          <a:p>
            <a:endParaRPr lang="en-US" altLang="en-US" sz="3200" dirty="0"/>
          </a:p>
          <a:p>
            <a:r>
              <a:rPr lang="en-US" altLang="en-US" sz="3200" b="1" dirty="0" err="1"/>
              <a:t>Archaebacteria</a:t>
            </a:r>
            <a:r>
              <a:rPr lang="en-US" altLang="en-US" sz="3200" dirty="0"/>
              <a:t> – live in extremely harsh environments, like thick mud, extremely salty environments, hot springs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166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How Do They Look?</a:t>
            </a:r>
            <a:br>
              <a:rPr lang="en-US" sz="5400" b="1" dirty="0" smtClean="0">
                <a:solidFill>
                  <a:srgbClr val="002060"/>
                </a:solidFill>
              </a:rPr>
            </a:br>
            <a:endParaRPr lang="en-US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dirty="0" smtClean="0"/>
              <a:t>Appearance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6248400" cy="52165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Bacteria cells have various shapes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>
              <a:buNone/>
            </a:pPr>
            <a:r>
              <a:rPr lang="en-US" sz="3200" b="1" dirty="0" smtClean="0"/>
              <a:t>The three basic shapes are:</a:t>
            </a:r>
          </a:p>
          <a:p>
            <a:pPr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Bacillus</a:t>
            </a:r>
            <a:r>
              <a:rPr lang="en-US" sz="3200" b="1" dirty="0" smtClean="0"/>
              <a:t> </a:t>
            </a:r>
            <a:r>
              <a:rPr lang="en-US" sz="3200" dirty="0" smtClean="0"/>
              <a:t>– </a:t>
            </a:r>
            <a:r>
              <a:rPr lang="en-US" sz="3200" dirty="0" smtClean="0">
                <a:solidFill>
                  <a:schemeClr val="bg1"/>
                </a:solidFill>
              </a:rPr>
              <a:t>Rod Shaped</a:t>
            </a:r>
          </a:p>
          <a:p>
            <a:pPr>
              <a:lnSpc>
                <a:spcPct val="80000"/>
              </a:lnSpc>
              <a:defRPr/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Spirilus</a:t>
            </a:r>
            <a:r>
              <a:rPr lang="en-US" sz="3200" dirty="0">
                <a:solidFill>
                  <a:schemeClr val="bg1"/>
                </a:solidFill>
              </a:rPr>
              <a:t> – Spiral</a:t>
            </a:r>
          </a:p>
          <a:p>
            <a:pPr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Coccus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– Round/Curved</a:t>
            </a:r>
          </a:p>
          <a:p>
            <a:pPr>
              <a:lnSpc>
                <a:spcPct val="80000"/>
              </a:lnSpc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sz="3600" dirty="0"/>
          </a:p>
        </p:txBody>
      </p:sp>
      <p:pic>
        <p:nvPicPr>
          <p:cNvPr id="8197" name="Picture 2" descr="http://steveaoki.dimmak.com/blog/files/bacte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5162550"/>
            <a:ext cx="20574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 descr="http://www.sciencemusings.com/blog/uploaded_images/Bacteria-7728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181600"/>
            <a:ext cx="20653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 descr="http://www.scharfphoto.com/fine_art_prints/archives/199812-026-Staph-Bacter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5140325"/>
            <a:ext cx="19050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http://cellbiology.med.unsw.edu.au/units/images/lym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1816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8" name="Picture 4" descr="bacteria shap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1713" y="1600200"/>
            <a:ext cx="306228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inchlearning.com/clarity/cinch/glencoe_science_2012_texas/images/ebooks/sci7/203_2/sci_203_2_figur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19259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24600" y="5181600"/>
            <a:ext cx="14478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315200" y="1219200"/>
            <a:ext cx="228600" cy="762000"/>
          </a:xfrm>
          <a:prstGeom prst="line">
            <a:avLst/>
          </a:prstGeom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43700" y="685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Pili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498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4800" y="3300413"/>
            <a:ext cx="8534400" cy="1500187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How Viruses and Microbes Impact Humans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(Interactive Notebook Pg. 22)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4 Answer"/>
  <p:tag name="CORRECTANSWERSTEM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None"/>
  <p:tag name="MCTYPEINDEX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Correct"/>
  <p:tag name="ANSWERSTEMINDEX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4 Answer"/>
  <p:tag name="CORRECTANSWERSTEM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None"/>
  <p:tag name="MCTYPEINDEX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Correct"/>
  <p:tag name="ANSWERSTEMINDEX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Correct"/>
  <p:tag name="ANSWERSTEMINDEX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4 Answer"/>
  <p:tag name="CORRECTANSWERSTEM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heme1">
  <a:themeElements>
    <a:clrScheme name="Custom 50">
      <a:dk1>
        <a:sysClr val="windowText" lastClr="000000"/>
      </a:dk1>
      <a:lt1>
        <a:srgbClr val="000000"/>
      </a:lt1>
      <a:dk2>
        <a:srgbClr val="1F497D"/>
      </a:dk2>
      <a:lt2>
        <a:srgbClr val="00467C"/>
      </a:lt2>
      <a:accent1>
        <a:srgbClr val="008F9E"/>
      </a:accent1>
      <a:accent2>
        <a:srgbClr val="007656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5C60"/>
      </a:hlink>
      <a:folHlink>
        <a:srgbClr val="A5A5A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8374</TotalTime>
  <Words>1658</Words>
  <Application>Microsoft Office PowerPoint</Application>
  <PresentationFormat>On-screen Show (4:3)</PresentationFormat>
  <Paragraphs>298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Book Antiqua</vt:lpstr>
      <vt:lpstr>Calibri</vt:lpstr>
      <vt:lpstr>Comic Sans MS</vt:lpstr>
      <vt:lpstr>Tahoma</vt:lpstr>
      <vt:lpstr>Times New Roman</vt:lpstr>
      <vt:lpstr>Verdana</vt:lpstr>
      <vt:lpstr>Wingdings</vt:lpstr>
      <vt:lpstr>Wingdings 2</vt:lpstr>
      <vt:lpstr>Theme1</vt:lpstr>
      <vt:lpstr>Aspect</vt:lpstr>
      <vt:lpstr>Bacteria </vt:lpstr>
      <vt:lpstr>PowerPoint Presentation</vt:lpstr>
      <vt:lpstr>Bacteria—What Are They?  </vt:lpstr>
      <vt:lpstr>Bacteria—What Are They? </vt:lpstr>
      <vt:lpstr>Types of Bacteria </vt:lpstr>
      <vt:lpstr>PowerPoint Presentation</vt:lpstr>
      <vt:lpstr>  Appearance </vt:lpstr>
      <vt:lpstr>PowerPoint Presentation</vt:lpstr>
      <vt:lpstr>PowerPoint Presentation</vt:lpstr>
      <vt:lpstr>PowerPoint Presentation</vt:lpstr>
      <vt:lpstr>PowerPoint Presentation</vt:lpstr>
      <vt:lpstr>The Body’s Response to Viruses (Antibodies)</vt:lpstr>
      <vt:lpstr>The Body’s Response to Viruses (Antibodies)</vt:lpstr>
      <vt:lpstr>PowerPoint Presentation</vt:lpstr>
      <vt:lpstr>  Benefits of  Bacteria </vt:lpstr>
      <vt:lpstr>Beneficial Bacteria </vt:lpstr>
      <vt:lpstr>Beneficial Bacteria</vt:lpstr>
      <vt:lpstr>Harmful effects of Bacteria </vt:lpstr>
      <vt:lpstr>Common Bacterial Diseases </vt:lpstr>
      <vt:lpstr>Treating and Controlling Bacteria</vt:lpstr>
      <vt:lpstr>PowerPoint Presentation</vt:lpstr>
      <vt:lpstr>1. Some antibiotics cause patients to exhibit digestive side effects. These side effects are most often the result of —</vt:lpstr>
      <vt:lpstr>2.  Bacteria are present in the digestive tract of some herbivores. The bacteria break down plant cellulose, making it possible for the herbivore to digest plant material. These bacteria live in a stable environment with sufficient food and water. The herbivore and the bacteria in this relationship —</vt:lpstr>
      <vt:lpstr>3.  How does using killed or weakened bacteria in an immunization help the body prevent infections?</vt:lpstr>
      <vt:lpstr>PowerPoint Presentation</vt:lpstr>
      <vt:lpstr>Comparing Viruses and Bacteria </vt:lpstr>
      <vt:lpstr>Virus Versus Bacteria</vt:lpstr>
      <vt:lpstr>Virus Versus Bacteria</vt:lpstr>
      <vt:lpstr>Virus Versus Bacteria</vt:lpstr>
      <vt:lpstr>Virus Versus Bacteria</vt:lpstr>
      <vt:lpstr>Virus Versus Bacteria</vt:lpstr>
      <vt:lpstr>Virus Versus Bacteria</vt:lpstr>
      <vt:lpstr>Virus Versus Bacteria</vt:lpstr>
      <vt:lpstr>Virus Versus Bacteria</vt:lpstr>
      <vt:lpstr>Virus Versus Bacteria</vt:lpstr>
      <vt:lpstr>Virus Versus Bacteria</vt:lpstr>
      <vt:lpstr>Virus Versus Bacteria</vt:lpstr>
      <vt:lpstr>Virus Versus Bacteria</vt:lpstr>
      <vt:lpstr>Virus Versus Bacteria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</dc:title>
  <dc:creator>Phil</dc:creator>
  <cp:lastModifiedBy>Scott, Matthew</cp:lastModifiedBy>
  <cp:revision>197</cp:revision>
  <dcterms:created xsi:type="dcterms:W3CDTF">2010-03-23T13:44:33Z</dcterms:created>
  <dcterms:modified xsi:type="dcterms:W3CDTF">2015-11-16T14:25:40Z</dcterms:modified>
</cp:coreProperties>
</file>