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sldIdLst>
    <p:sldId id="281" r:id="rId2"/>
    <p:sldId id="257" r:id="rId3"/>
    <p:sldId id="258" r:id="rId4"/>
    <p:sldId id="260" r:id="rId5"/>
    <p:sldId id="259" r:id="rId6"/>
    <p:sldId id="277" r:id="rId7"/>
    <p:sldId id="278" r:id="rId8"/>
    <p:sldId id="279" r:id="rId9"/>
    <p:sldId id="261" r:id="rId10"/>
    <p:sldId id="262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CC33"/>
    <a:srgbClr val="FF0066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4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3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14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8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80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7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2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9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5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9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1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7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Taxonomy and classification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arinebio.org/upload/Orcinus-orca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5" y="2600694"/>
            <a:ext cx="5632174" cy="37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627087" y="409636"/>
            <a:ext cx="14819087" cy="1475404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>
            <a:spAutoFit/>
          </a:bodyPr>
          <a:lstStyle/>
          <a:p>
            <a:pPr marL="2971800" marR="0" lvl="6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word is the </a:t>
            </a:r>
            <a:r>
              <a:rPr lang="en-US" sz="28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Genus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(always capitalized)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71800" marR="0" lvl="6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word is the </a:t>
            </a:r>
            <a:r>
              <a:rPr lang="en-US" sz="28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(always with a lowercase letter)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0" marR="0" lvl="8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– Killer whale is 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Orcinus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orca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27827"/>
              </p:ext>
            </p:extLst>
          </p:nvPr>
        </p:nvGraphicFramePr>
        <p:xfrm>
          <a:off x="1289731" y="1802411"/>
          <a:ext cx="9407298" cy="4520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8912"/>
                <a:gridCol w="6508386"/>
              </a:tblGrid>
              <a:tr h="544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Common Name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Scientific Name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9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Atlantic Cowry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9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Pacific Seahorse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9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Giant Kelp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3104" y="311178"/>
            <a:ext cx="12189649" cy="181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scientific name for each of the following organisms: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web.bryant.edu/~langlois/coastal/tax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680" cy="67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58" y="1219200"/>
            <a:ext cx="25026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Eras Light ITC" panose="020B0402030504020804" pitchFamily="34" charset="0"/>
              </a:rPr>
              <a:t>Cypraea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Eras Light ITC" panose="020B0402030504020804" pitchFamily="34" charset="0"/>
              </a:rPr>
              <a:t>spurca</a:t>
            </a:r>
            <a:endParaRPr lang="en-US" sz="2800" b="1" i="1" dirty="0">
              <a:solidFill>
                <a:srgbClr val="00B050"/>
              </a:solidFill>
              <a:latin typeface="Eras Light ITC" panose="020B04020305040208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5544" y="1219200"/>
            <a:ext cx="308930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Eras Light ITC" panose="020B0402030504020804" pitchFamily="34" charset="0"/>
              </a:rPr>
              <a:t>Macrocystis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Eras Light ITC" panose="020B0402030504020804" pitchFamily="34" charset="0"/>
              </a:rPr>
              <a:t>pyrifera</a:t>
            </a:r>
            <a:endParaRPr lang="en-US" sz="2800" b="1" i="1" dirty="0">
              <a:solidFill>
                <a:srgbClr val="00B050"/>
              </a:solidFill>
              <a:latin typeface="Eras Light ITC" panose="020B04020305040208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0443" y="1219200"/>
            <a:ext cx="33698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Hippocampus </a:t>
            </a:r>
            <a:r>
              <a:rPr lang="en-US" sz="2800" b="1" i="1" dirty="0" err="1" smtClean="0">
                <a:solidFill>
                  <a:srgbClr val="00B050"/>
                </a:solidFill>
                <a:latin typeface="Eras Light ITC" panose="020B0402030504020804" pitchFamily="34" charset="0"/>
              </a:rPr>
              <a:t>ingens</a:t>
            </a:r>
            <a:endParaRPr lang="en-US" sz="2800" b="1" i="1" dirty="0">
              <a:solidFill>
                <a:srgbClr val="00B05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514" y="203085"/>
            <a:ext cx="111760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Taxonomy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Taxonomy </a:t>
            </a:r>
            <a:r>
              <a:rPr lang="en-US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scientific system of naming and classifying organisms.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by </a:t>
            </a:r>
            <a:r>
              <a:rPr lang="en-US" sz="2400" b="1" dirty="0" err="1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Carolus</a:t>
            </a:r>
            <a:r>
              <a:rPr lang="en-US" sz="24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Linnaeus</a:t>
            </a:r>
            <a:r>
              <a:rPr lang="en-US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4.bp.blogspot.com/-ECkkgAaI5eE/UBJuCcZH1WI/AAAAAAAAApU/w-H1Fgc_W-M/s1600/2-classific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23" y="1905424"/>
            <a:ext cx="7144381" cy="49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04898" y="346392"/>
            <a:ext cx="12511314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Organisms are classified into levels called </a:t>
            </a:r>
            <a:r>
              <a:rPr lang="en-US" sz="28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(one taxa is a </a:t>
            </a:r>
            <a:r>
              <a:rPr lang="en-US" sz="28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taxon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based on: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Similarities and differences in </a:t>
            </a:r>
            <a:r>
              <a:rPr lang="en-US" sz="28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anatomical structures</a:t>
            </a:r>
            <a:endParaRPr lang="en-US" sz="2800" b="1" dirty="0">
              <a:solidFill>
                <a:srgbClr val="66FF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Similarities and differences in </a:t>
            </a:r>
            <a:r>
              <a:rPr lang="en-US" sz="28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sequences</a:t>
            </a:r>
            <a:endParaRPr lang="en-US" sz="2800" b="1" dirty="0">
              <a:solidFill>
                <a:srgbClr val="66FF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from the </a:t>
            </a:r>
            <a:r>
              <a:rPr lang="en-US" sz="28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 record 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extinct </a:t>
            </a:r>
            <a:r>
              <a:rPr lang="en-US" sz="28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mg248.imageshack.us/img248/9856/homologymapow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843"/>
            <a:ext cx="4095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ouse and human genetic similar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36" y="3181725"/>
            <a:ext cx="4917298" cy="32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faculty.weber.edu/bdattilo/images/campsognath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37" y="2923504"/>
            <a:ext cx="3185263" cy="26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9" y="469818"/>
            <a:ext cx="1206137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taxon progresses from larger, </a:t>
            </a:r>
            <a:r>
              <a:rPr lang="en-US" sz="32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general </a:t>
            </a:r>
            <a:r>
              <a:rPr lang="en-US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to smaller, </a:t>
            </a:r>
            <a:r>
              <a:rPr lang="en-US" sz="32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specific </a:t>
            </a:r>
            <a:r>
              <a:rPr lang="en-US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www.biologyjunction.com/images/clip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09" y="1834970"/>
            <a:ext cx="5589432" cy="48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132114" y="153150"/>
            <a:ext cx="1067317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Main classification levels: 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earest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hilip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oup)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general level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http://www.biologycorner.com/resources/orca_tax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01" y="2246031"/>
            <a:ext cx="5844956" cy="38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6742" y="1882212"/>
            <a:ext cx="575195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Phylum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specific level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26898" y="1882212"/>
            <a:ext cx="3591159" cy="5263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Domain…….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Eukarya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26" y="141668"/>
            <a:ext cx="10197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66FF33"/>
                </a:solidFill>
              </a:rPr>
              <a:t>What kind of animal is this?</a:t>
            </a:r>
            <a:endParaRPr lang="en-US" sz="6000" b="1" dirty="0">
              <a:solidFill>
                <a:srgbClr val="66FF33"/>
              </a:solidFill>
            </a:endParaRPr>
          </a:p>
        </p:txBody>
      </p:sp>
      <p:pic>
        <p:nvPicPr>
          <p:cNvPr id="11266" name="Picture 2" descr="http://4.bp.blogspot.com/_hrkOZ2nG4Vg/S9b6-qkBTyI/AAAAAAAAC1k/l5ycwcF_Uj8/s1600/coug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7" y="1157331"/>
            <a:ext cx="4983598" cy="54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yourchildlearns.com/images/map-of-united-sta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65" y="1380676"/>
            <a:ext cx="7074236" cy="52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078" y="334851"/>
            <a:ext cx="1142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over 40 common names for this animal in English alone.  It holds the </a:t>
            </a:r>
            <a:r>
              <a:rPr lang="en-US" sz="2400" dirty="0" err="1" smtClean="0"/>
              <a:t>Guiness</a:t>
            </a:r>
            <a:r>
              <a:rPr lang="en-US" sz="2400" dirty="0" smtClean="0"/>
              <a:t> World Record for the species with the highest number of common names.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40765" y="3140765"/>
            <a:ext cx="11753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FF33"/>
                </a:solidFill>
              </a:rPr>
              <a:t>Puma</a:t>
            </a:r>
            <a:endParaRPr lang="en-US" sz="2800" b="1" dirty="0">
              <a:solidFill>
                <a:srgbClr val="66FF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1609" y="4939627"/>
            <a:ext cx="150393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FF33"/>
                </a:solidFill>
              </a:rPr>
              <a:t>Panther</a:t>
            </a:r>
            <a:endParaRPr lang="en-US" sz="2800" b="1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913" y="4678017"/>
            <a:ext cx="15247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FF33"/>
                </a:solidFill>
              </a:rPr>
              <a:t>Cougar</a:t>
            </a:r>
            <a:endParaRPr lang="en-US" sz="2800" b="1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3748" y="2581005"/>
            <a:ext cx="260359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FF33"/>
                </a:solidFill>
              </a:rPr>
              <a:t>Mountain Lion</a:t>
            </a:r>
            <a:endParaRPr lang="en-US" sz="2800" b="1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1609" y="3776389"/>
            <a:ext cx="21515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FF33"/>
                </a:solidFill>
              </a:rPr>
              <a:t>Catamount</a:t>
            </a:r>
            <a:endParaRPr lang="en-US" sz="28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7" y="556591"/>
            <a:ext cx="11383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order to make sure they are talking about the same animal, scientists use its scientific name……. </a:t>
            </a:r>
            <a:r>
              <a:rPr lang="en-US" sz="3200" b="1" i="1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Felis</a:t>
            </a:r>
            <a:r>
              <a:rPr lang="en-US" sz="3200" b="1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concolor</a:t>
            </a:r>
            <a:endParaRPr lang="en-US" sz="3200" b="1" i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13314" name="Picture 2" descr="http://static.flickr.com/2203/2534543203_b2d70216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60" y="1572254"/>
            <a:ext cx="7676461" cy="51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4744" y="560920"/>
            <a:ext cx="1283062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Binomial Nomenclature 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word scientific naming system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by scientists to classify organisms because they can have more than one common name.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2.bp.blogspot.com/-nS_UozZkLlc/Tag_joRN4rI/AAAAAAAAABc/QU8_RMf0FV0/s1600/cou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1" y="2835966"/>
            <a:ext cx="3981424" cy="29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974" y="2312746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FF00"/>
                </a:solidFill>
              </a:rPr>
              <a:t>Felis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concolor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pic>
        <p:nvPicPr>
          <p:cNvPr id="14340" name="Picture 4" descr="http://files.myopera.com/I%20Love%20Animals/albums/104073/Racoon%20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16756" y="2877463"/>
            <a:ext cx="3926095" cy="29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68103" y="2354243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Procyon</a:t>
            </a:r>
            <a:r>
              <a:rPr lang="en-US" sz="2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lotor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2" name="Picture 6" descr="http://upload.wikimedia.org/wikipedia/commons/thumb/d/d5/Bellis_perennis_white_%28aka%29.jpg/220px-Bellis_perennis_white_%28aka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61" y="2881792"/>
            <a:ext cx="3022679" cy="29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51072" y="2354243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Bellis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perennis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361</TotalTime>
  <Words>248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Eras Light ITC</vt:lpstr>
      <vt:lpstr>Footlight MT Light</vt:lpstr>
      <vt:lpstr>Symbol</vt:lpstr>
      <vt:lpstr>Times New Roman</vt:lpstr>
      <vt:lpstr>Verdana</vt:lpstr>
      <vt:lpstr>Wingdings</vt:lpstr>
      <vt:lpstr>Mesh</vt:lpstr>
      <vt:lpstr>Taxonomy and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 and Classification</dc:title>
  <dc:creator>Danielle Dylinski</dc:creator>
  <cp:lastModifiedBy>Scott, Matthew A</cp:lastModifiedBy>
  <cp:revision>41</cp:revision>
  <dcterms:created xsi:type="dcterms:W3CDTF">2013-03-16T03:31:39Z</dcterms:created>
  <dcterms:modified xsi:type="dcterms:W3CDTF">2016-12-12T14:11:08Z</dcterms:modified>
</cp:coreProperties>
</file>