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753F-E009-49E1-91E0-2EEE78AF19A7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64ED-CF52-4E78-A472-198642DF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73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753F-E009-49E1-91E0-2EEE78AF19A7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64ED-CF52-4E78-A472-198642DF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8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753F-E009-49E1-91E0-2EEE78AF19A7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64ED-CF52-4E78-A472-198642DF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06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753F-E009-49E1-91E0-2EEE78AF19A7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64ED-CF52-4E78-A472-198642DF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39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753F-E009-49E1-91E0-2EEE78AF19A7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64ED-CF52-4E78-A472-198642DF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32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753F-E009-49E1-91E0-2EEE78AF19A7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64ED-CF52-4E78-A472-198642DF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983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753F-E009-49E1-91E0-2EEE78AF19A7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64ED-CF52-4E78-A472-198642DF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173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753F-E009-49E1-91E0-2EEE78AF19A7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64ED-CF52-4E78-A472-198642DF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779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753F-E009-49E1-91E0-2EEE78AF19A7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64ED-CF52-4E78-A472-198642DF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359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753F-E009-49E1-91E0-2EEE78AF19A7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64ED-CF52-4E78-A472-198642DF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680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753F-E009-49E1-91E0-2EEE78AF19A7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64ED-CF52-4E78-A472-198642DF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76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753F-E009-49E1-91E0-2EEE78AF19A7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64ED-CF52-4E78-A472-198642DF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356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753F-E009-49E1-91E0-2EEE78AF19A7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64ED-CF52-4E78-A472-198642DF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5868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753F-E009-49E1-91E0-2EEE78AF19A7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64ED-CF52-4E78-A472-198642DF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988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753F-E009-49E1-91E0-2EEE78AF19A7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64ED-CF52-4E78-A472-198642DF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55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753F-E009-49E1-91E0-2EEE78AF19A7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64ED-CF52-4E78-A472-198642DF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41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753F-E009-49E1-91E0-2EEE78AF19A7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64ED-CF52-4E78-A472-198642DF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753F-E009-49E1-91E0-2EEE78AF19A7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64ED-CF52-4E78-A472-198642DF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35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753F-E009-49E1-91E0-2EEE78AF19A7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64ED-CF52-4E78-A472-198642DF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10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753F-E009-49E1-91E0-2EEE78AF19A7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64ED-CF52-4E78-A472-198642DF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2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753F-E009-49E1-91E0-2EEE78AF19A7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64ED-CF52-4E78-A472-198642DF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784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753F-E009-49E1-91E0-2EEE78AF19A7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64ED-CF52-4E78-A472-198642DF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8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9753F-E009-49E1-91E0-2EEE78AF19A7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364ED-CF52-4E78-A472-198642DF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29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9753F-E009-49E1-91E0-2EEE78AF19A7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364ED-CF52-4E78-A472-198642DF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391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frm=1&amp;source=images&amp;cd=&amp;cad=rja&amp;uact=8&amp;ved=0ahUKEwjQ7Zn2vLjJAhWFYiYKHaSKAcEQjRwIBw&amp;url=http://www.uic.edu/classes/bios/bios100/lectures/respiration.htm&amp;psig=AFQjCNGCR72774tnpwpupOmZnhavrTx8fA&amp;ust=1448983850592505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CELLULAR ENERGY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MAD Science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56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mac512.com/wordpress/wp-content/uploads/2013/05/iphonebatte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3400" y="-304800"/>
            <a:ext cx="13149263" cy="739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1"/>
          <p:cNvSpPr>
            <a:spLocks noChangeArrowheads="1"/>
          </p:cNvSpPr>
          <p:nvPr/>
        </p:nvSpPr>
        <p:spPr bwMode="auto">
          <a:xfrm>
            <a:off x="2362200" y="2144714"/>
            <a:ext cx="754380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>
                <a:latin typeface="Wingdings" panose="05000000000000000000" pitchFamily="2" charset="2"/>
              </a:rPr>
              <a:t>F</a:t>
            </a:r>
            <a:r>
              <a:rPr lang="en-US" altLang="en-US">
                <a:latin typeface="Tempus Sans ITC" panose="04020404030D07020202" pitchFamily="82" charset="0"/>
              </a:rPr>
              <a:t> </a:t>
            </a:r>
            <a:r>
              <a:rPr lang="en-US" altLang="en-US" b="1" u="sng">
                <a:solidFill>
                  <a:srgbClr val="002060"/>
                </a:solidFill>
                <a:latin typeface="Verdana" panose="020B0604030504040204" pitchFamily="34" charset="0"/>
              </a:rPr>
              <a:t>Adenosine TRIphosphate  (ATP)</a:t>
            </a:r>
            <a:r>
              <a:rPr lang="en-US" altLang="en-US" b="1">
                <a:solidFill>
                  <a:srgbClr val="002060"/>
                </a:solidFill>
                <a:latin typeface="Verdana" panose="020B0604030504040204" pitchFamily="34" charset="0"/>
              </a:rPr>
              <a:t> </a:t>
            </a:r>
            <a:r>
              <a:rPr lang="en-US" altLang="en-US">
                <a:solidFill>
                  <a:schemeClr val="bg1"/>
                </a:solidFill>
                <a:latin typeface="Verdana" panose="020B0604030504040204" pitchFamily="34" charset="0"/>
              </a:rPr>
              <a:t>- a special type of nucleic acid that is the basic energy source of all cells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Verdana" panose="020B0604030504040204" pitchFamily="34" charset="0"/>
              </a:rPr>
              <a:t> -ATP is like a </a:t>
            </a:r>
            <a:r>
              <a:rPr lang="en-US" altLang="en-US" b="1" u="sng">
                <a:solidFill>
                  <a:srgbClr val="002060"/>
                </a:solidFill>
                <a:latin typeface="Verdana" panose="020B0604030504040204" pitchFamily="34" charset="0"/>
              </a:rPr>
              <a:t>fully charged battery</a:t>
            </a:r>
            <a:r>
              <a:rPr lang="en-US" altLang="en-US">
                <a:solidFill>
                  <a:srgbClr val="002060"/>
                </a:solidFill>
                <a:latin typeface="Verdana" panose="020B0604030504040204" pitchFamily="34" charset="0"/>
              </a:rPr>
              <a:t> </a:t>
            </a:r>
            <a:r>
              <a:rPr lang="en-US" altLang="en-US">
                <a:solidFill>
                  <a:schemeClr val="bg1"/>
                </a:solidFill>
                <a:latin typeface="Verdana" panose="020B0604030504040204" pitchFamily="34" charset="0"/>
              </a:rPr>
              <a:t>that is ready to power the cell</a:t>
            </a:r>
          </a:p>
        </p:txBody>
      </p:sp>
    </p:spTree>
    <p:extLst>
      <p:ext uri="{BB962C8B-B14F-4D97-AF65-F5344CB8AC3E}">
        <p14:creationId xmlns:p14="http://schemas.microsoft.com/office/powerpoint/2010/main" val="220033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609600"/>
            <a:ext cx="5122863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1752600" y="3203576"/>
            <a:ext cx="86868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ATP consists of: 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400" b="1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Adenine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400" b="1" u="sng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Ribose   (a sugar)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400" b="1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Three Phosphate Groups</a:t>
            </a:r>
          </a:p>
          <a:p>
            <a:pPr>
              <a:defRPr/>
            </a:pPr>
            <a:endParaRPr lang="en-US" sz="2400" b="1" u="sng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r>
              <a:rPr lang="en-US" sz="2000" dirty="0">
                <a:latin typeface="Tempus Sans ITC" pitchFamily="82" charset="0"/>
                <a:ea typeface="Verdana" panose="020B0604030504040204" pitchFamily="34" charset="0"/>
              </a:rPr>
              <a:t> </a:t>
            </a:r>
            <a:r>
              <a:rPr lang="en-US" sz="2800" dirty="0"/>
              <a:t>The </a:t>
            </a:r>
            <a:r>
              <a:rPr lang="en-US" sz="2800" b="1" dirty="0">
                <a:solidFill>
                  <a:srgbClr val="00FF00"/>
                </a:solidFill>
              </a:rPr>
              <a:t>energy</a:t>
            </a:r>
            <a:r>
              <a:rPr lang="en-US" sz="2800" dirty="0"/>
              <a:t> in the bonds of glucose molecules </a:t>
            </a:r>
            <a:r>
              <a:rPr lang="en-US" sz="2800" b="1" dirty="0">
                <a:solidFill>
                  <a:srgbClr val="00FF00"/>
                </a:solidFill>
              </a:rPr>
              <a:t>transfers to </a:t>
            </a:r>
            <a:r>
              <a:rPr lang="en-US" sz="2800" dirty="0"/>
              <a:t>the phosphate bonds in the ATP. </a:t>
            </a:r>
          </a:p>
          <a:p>
            <a:pPr>
              <a:defRPr/>
            </a:pPr>
            <a:endParaRPr lang="en-US" sz="20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667000" y="911226"/>
            <a:ext cx="20574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Adenine</a:t>
            </a:r>
            <a:endParaRPr lang="en-US" altLang="en-US" sz="1800" b="1" u="sng" dirty="0">
              <a:solidFill>
                <a:schemeClr val="accent1">
                  <a:lumMod val="60000"/>
                  <a:lumOff val="40000"/>
                </a:schemeClr>
              </a:solidFill>
              <a:latin typeface="Verdana" panose="020B0604030504040204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905375" y="911226"/>
            <a:ext cx="13716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 u="sng" dirty="0">
                <a:solidFill>
                  <a:srgbClr val="FF0000"/>
                </a:solidFill>
                <a:latin typeface="Verdana" panose="020B0604030504040204" pitchFamily="34" charset="0"/>
              </a:rPr>
              <a:t>Ribose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456363" y="550863"/>
            <a:ext cx="2286000" cy="1200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 u="sng">
                <a:solidFill>
                  <a:srgbClr val="FFFF00"/>
                </a:solidFill>
                <a:latin typeface="Verdana" panose="020B0604030504040204" pitchFamily="34" charset="0"/>
              </a:rPr>
              <a:t>3 Phosphate Groups</a:t>
            </a:r>
          </a:p>
        </p:txBody>
      </p:sp>
    </p:spTree>
    <p:extLst>
      <p:ext uri="{BB962C8B-B14F-4D97-AF65-F5344CB8AC3E}">
        <p14:creationId xmlns:p14="http://schemas.microsoft.com/office/powerpoint/2010/main" val="34330766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10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10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1752600" y="115889"/>
            <a:ext cx="84582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FF00"/>
                </a:solidFill>
                <a:latin typeface="Verdana" panose="020B0604030504040204" pitchFamily="34" charset="0"/>
              </a:rPr>
              <a:t>How does ATP release its stored energy? </a:t>
            </a:r>
            <a:endParaRPr lang="en-US" altLang="en-US" sz="3600">
              <a:solidFill>
                <a:srgbClr val="FFFF00"/>
              </a:solidFill>
              <a:latin typeface="Verdan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>
              <a:latin typeface="Tempus Sans ITC" panose="04020404030D07020202" pitchFamily="82" charset="0"/>
            </a:endParaRPr>
          </a:p>
        </p:txBody>
      </p:sp>
      <p:pic>
        <p:nvPicPr>
          <p:cNvPr id="5" name="Picture 3" descr="http://rds.yahoo.com/_ylt=A9gnMiC3sCRHDr4AAQGjzbkF/SIG=131ol0oig/EXP=1193673271/**http%3A/www.brandine.com/images/Misc%2520Supplies/Glow%2520Stick%2520Gre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01410">
            <a:off x="3660776" y="1604964"/>
            <a:ext cx="1090613" cy="545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4" name="Picture 4" descr="http://rds.yahoo.com/_ylt=A9iby6IksSRHm60A1TOjzbkF/SIG=12m4a7ui7/EXP=1193673380/**http%3A/www.firetoys.co.uk/juggling/glow_stick_snap_light_gre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676400"/>
            <a:ext cx="3962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756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uic.edu/classes/bios/bios100/lectures/atp_energy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32"/>
          <a:stretch/>
        </p:blipFill>
        <p:spPr bwMode="auto">
          <a:xfrm>
            <a:off x="116640" y="917619"/>
            <a:ext cx="11958720" cy="502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95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1676401" y="38100"/>
            <a:ext cx="8913813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FF00"/>
                </a:solidFill>
                <a:latin typeface="Verdana" panose="020B0604030504040204" pitchFamily="34" charset="0"/>
              </a:rPr>
              <a:t>How does ATP release its stored energy? </a:t>
            </a:r>
            <a:endParaRPr lang="en-US" altLang="en-US" sz="3600">
              <a:solidFill>
                <a:srgbClr val="FFFF00"/>
              </a:solidFill>
              <a:latin typeface="Verdan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Verdana" panose="020B0604030504040204" pitchFamily="34" charset="0"/>
              </a:rPr>
              <a:t>Energy is released by </a:t>
            </a:r>
            <a:r>
              <a:rPr lang="en-US" altLang="en-US" b="1" u="sng">
                <a:solidFill>
                  <a:srgbClr val="00B0F0"/>
                </a:solidFill>
                <a:latin typeface="Verdana" panose="020B0604030504040204" pitchFamily="34" charset="0"/>
              </a:rPr>
              <a:t>breaking the bond </a:t>
            </a:r>
            <a:r>
              <a:rPr lang="en-US" altLang="en-US">
                <a:latin typeface="Verdana" panose="020B0604030504040204" pitchFamily="34" charset="0"/>
              </a:rPr>
              <a:t>between the 2</a:t>
            </a:r>
            <a:r>
              <a:rPr lang="en-US" altLang="en-US" baseline="30000">
                <a:latin typeface="Verdana" panose="020B0604030504040204" pitchFamily="34" charset="0"/>
              </a:rPr>
              <a:t>nd</a:t>
            </a:r>
            <a:r>
              <a:rPr lang="en-US" altLang="en-US">
                <a:latin typeface="Verdana" panose="020B0604030504040204" pitchFamily="34" charset="0"/>
              </a:rPr>
              <a:t> and 3</a:t>
            </a:r>
            <a:r>
              <a:rPr lang="en-US" altLang="en-US" baseline="30000">
                <a:latin typeface="Verdana" panose="020B0604030504040204" pitchFamily="34" charset="0"/>
              </a:rPr>
              <a:t>rd</a:t>
            </a:r>
            <a:r>
              <a:rPr lang="en-US" altLang="en-US">
                <a:latin typeface="Verdana" panose="020B0604030504040204" pitchFamily="34" charset="0"/>
              </a:rPr>
              <a:t> phosphate groups.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287588" y="6019801"/>
            <a:ext cx="792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Verdana" panose="020B0604030504040204" pitchFamily="34" charset="0"/>
              </a:rPr>
              <a:t>This creates </a:t>
            </a:r>
            <a:r>
              <a:rPr lang="en-US" altLang="en-US" b="1" u="sng">
                <a:solidFill>
                  <a:srgbClr val="00B0F0"/>
                </a:solidFill>
                <a:latin typeface="Verdana" panose="020B0604030504040204" pitchFamily="34" charset="0"/>
              </a:rPr>
              <a:t>Adenosine  </a:t>
            </a:r>
            <a:r>
              <a:rPr lang="en-US" altLang="en-US" b="1" u="sng">
                <a:solidFill>
                  <a:srgbClr val="FFFF00"/>
                </a:solidFill>
                <a:latin typeface="Verdana" panose="020B0604030504040204" pitchFamily="34" charset="0"/>
              </a:rPr>
              <a:t>DI</a:t>
            </a:r>
            <a:r>
              <a:rPr lang="en-US" altLang="en-US" b="1" u="sng">
                <a:solidFill>
                  <a:srgbClr val="00B0F0"/>
                </a:solidFill>
                <a:latin typeface="Verdana" panose="020B0604030504040204" pitchFamily="34" charset="0"/>
              </a:rPr>
              <a:t>phosphate (ADP) </a:t>
            </a:r>
          </a:p>
        </p:txBody>
      </p:sp>
      <p:pic>
        <p:nvPicPr>
          <p:cNvPr id="25604" name="Picture 2" descr="http://www.nutridesk.com.au/picture/upload/ATP-Phosphate-Energ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976438"/>
            <a:ext cx="485775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31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1524000" y="457200"/>
            <a:ext cx="8686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800">
                <a:latin typeface="Verdana" panose="020B0604030504040204" pitchFamily="34" charset="0"/>
              </a:rPr>
              <a:t>Adenosine Diphosphate is similar to a battery that has been </a:t>
            </a:r>
            <a:r>
              <a:rPr lang="en-US" altLang="en-US" sz="2800" b="1" u="sng">
                <a:solidFill>
                  <a:srgbClr val="FFFF00"/>
                </a:solidFill>
                <a:latin typeface="Verdana" panose="020B0604030504040204" pitchFamily="34" charset="0"/>
              </a:rPr>
              <a:t>half used </a:t>
            </a:r>
          </a:p>
        </p:txBody>
      </p:sp>
      <p:pic>
        <p:nvPicPr>
          <p:cNvPr id="26627" name="Picture 6" descr="http://rds.yahoo.com/_ylt=A9iby4RltCRHUBwAtkejzbkF/SIG=12a1cigbk/EXP=1193674213/**http%3A/www.millerandlevine.com/florida/atp-batte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371600"/>
            <a:ext cx="77597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43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130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Tempus Sans ITC</vt:lpstr>
      <vt:lpstr>Verdana</vt:lpstr>
      <vt:lpstr>Wingdings</vt:lpstr>
      <vt:lpstr>1_Office Theme</vt:lpstr>
      <vt:lpstr>Office Theme</vt:lpstr>
      <vt:lpstr>CELLULAR ENERGY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North East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CELLULAR ENERGY</dc:title>
  <dc:creator>Scott, Matthew</dc:creator>
  <cp:lastModifiedBy>Ramirez, Susana</cp:lastModifiedBy>
  <cp:revision>3</cp:revision>
  <dcterms:created xsi:type="dcterms:W3CDTF">2016-09-23T17:12:50Z</dcterms:created>
  <dcterms:modified xsi:type="dcterms:W3CDTF">2016-09-28T13:30:36Z</dcterms:modified>
</cp:coreProperties>
</file>